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73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3/6/2024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3/6/2024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3/6/2024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3/6/2024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3/6/2024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3/6/2024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3/6/2024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monktaxsolutions.com/outsourced-bookkeeping-services/"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monktaxsolutions.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15364" y="1218876"/>
            <a:ext cx="10781526" cy="617772"/>
          </a:xfrm>
        </p:spPr>
        <p:txBody>
          <a:bodyPr/>
          <a:lstStyle/>
          <a:p>
            <a:r>
              <a:rPr lang="en-IN" sz="4000" b="1" dirty="0">
                <a:latin typeface="Bahnschrift" panose="020B0502040204020203" pitchFamily="34" charset="0"/>
              </a:rPr>
              <a:t>Outsourced Bookkeeping Services</a:t>
            </a:r>
            <a:endParaRPr lang="en-IN" sz="4000" dirty="0">
              <a:latin typeface="Bahnschrift" panose="020B0502040204020203" pitchFamily="34" charset="0"/>
            </a:endParaRPr>
          </a:p>
        </p:txBody>
      </p:sp>
      <p:sp>
        <p:nvSpPr>
          <p:cNvPr id="5" name="Rectangle 2"/>
          <p:cNvSpPr>
            <a:spLocks noGrp="1" noChangeArrowheads="1"/>
          </p:cNvSpPr>
          <p:nvPr>
            <p:ph type="subTitle" idx="1"/>
          </p:nvPr>
        </p:nvSpPr>
        <p:spPr bwMode="auto">
          <a:xfrm>
            <a:off x="1543574" y="2276880"/>
            <a:ext cx="7469153" cy="313932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l"/>
            <a:r>
              <a:rPr lang="en-US" b="1" dirty="0">
                <a:hlinkClick r:id="rId2"/>
              </a:rPr>
              <a:t>Outsourced bookkeeping services</a:t>
            </a:r>
            <a:r>
              <a:rPr lang="en-US" b="1" dirty="0"/>
              <a:t> </a:t>
            </a:r>
            <a:r>
              <a:rPr lang="en-US" dirty="0"/>
              <a:t>entail assigning financial recording and reporting duties to external professionals or firms. This method streamlines business operations by entrusting specialized experts with the precise management of financial records. Through outsourced bookkeeping, companies access cost-effective solutions while ensuring accuracy and compliance with financial regulations. By delegating these tasks, organizations can concentrate on their core competencies and strategic objectives, knowing that their financial matters are in proficient hands</a:t>
            </a:r>
            <a:r>
              <a:rPr lang="en-US" dirty="0" smtClean="0"/>
              <a:t>.</a:t>
            </a:r>
          </a:p>
          <a:p>
            <a:pPr algn="l"/>
            <a:endParaRPr lang="en-US" dirty="0"/>
          </a:p>
          <a:p>
            <a:pPr algn="l"/>
            <a:r>
              <a:rPr lang="en-US" dirty="0"/>
              <a:t>For further details, visit our website: </a:t>
            </a:r>
            <a:r>
              <a:rPr lang="en-US" b="1" dirty="0"/>
              <a:t>Monk Tax </a:t>
            </a:r>
            <a:r>
              <a:rPr lang="en-US" b="1" dirty="0" smtClean="0"/>
              <a:t>Solutions</a:t>
            </a:r>
            <a:endParaRPr lang="en-US" b="1"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7288" y="68156"/>
            <a:ext cx="1208015" cy="427531"/>
          </a:xfrm>
          <a:prstGeom prst="rect">
            <a:avLst/>
          </a:prstGeom>
        </p:spPr>
      </p:pic>
      <p:sp>
        <p:nvSpPr>
          <p:cNvPr id="7" name="TextBox 6"/>
          <p:cNvSpPr txBox="1"/>
          <p:nvPr/>
        </p:nvSpPr>
        <p:spPr>
          <a:xfrm>
            <a:off x="808558" y="6139390"/>
            <a:ext cx="1960793" cy="369332"/>
          </a:xfrm>
          <a:prstGeom prst="rect">
            <a:avLst/>
          </a:prstGeom>
          <a:noFill/>
        </p:spPr>
        <p:txBody>
          <a:bodyPr wrap="none" rtlCol="0">
            <a:spAutoFit/>
          </a:bodyPr>
          <a:lstStyle/>
          <a:p>
            <a:r>
              <a:rPr lang="en-IN" dirty="0"/>
              <a:t>+1-844-318-7221</a:t>
            </a:r>
          </a:p>
        </p:txBody>
      </p:sp>
      <p:sp>
        <p:nvSpPr>
          <p:cNvPr id="8" name="TextBox 7"/>
          <p:cNvSpPr txBox="1"/>
          <p:nvPr/>
        </p:nvSpPr>
        <p:spPr>
          <a:xfrm>
            <a:off x="296562" y="6409039"/>
            <a:ext cx="3478837" cy="369332"/>
          </a:xfrm>
          <a:prstGeom prst="rect">
            <a:avLst/>
          </a:prstGeom>
          <a:noFill/>
        </p:spPr>
        <p:txBody>
          <a:bodyPr wrap="none" rtlCol="0">
            <a:spAutoFit/>
          </a:bodyPr>
          <a:lstStyle/>
          <a:p>
            <a:r>
              <a:rPr lang="en-IN" dirty="0"/>
              <a:t>https://monktaxsolutions.com/</a:t>
            </a:r>
          </a:p>
        </p:txBody>
      </p:sp>
    </p:spTree>
    <p:extLst>
      <p:ext uri="{BB962C8B-B14F-4D97-AF65-F5344CB8AC3E}">
        <p14:creationId xmlns:p14="http://schemas.microsoft.com/office/powerpoint/2010/main" val="31342521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136817"/>
            <a:ext cx="3854528" cy="775270"/>
          </a:xfrm>
        </p:spPr>
        <p:txBody>
          <a:bodyPr>
            <a:noAutofit/>
          </a:bodyPr>
          <a:lstStyle/>
          <a:p>
            <a:r>
              <a:rPr lang="en-US" sz="2400" b="1" dirty="0">
                <a:latin typeface="Bahnschrift" panose="020B0502040204020203" pitchFamily="34" charset="0"/>
              </a:rPr>
              <a:t>Advantages of Outsourced Bookkeeping Services</a:t>
            </a:r>
            <a:endParaRPr lang="en-IN" sz="2400" b="1" dirty="0">
              <a:latin typeface="Bahnschrift" panose="020B0502040204020203" pitchFamily="34" charset="0"/>
            </a:endParaRPr>
          </a:p>
        </p:txBody>
      </p:sp>
      <p:sp>
        <p:nvSpPr>
          <p:cNvPr id="4" name="Text Placeholder 3"/>
          <p:cNvSpPr>
            <a:spLocks noGrp="1"/>
          </p:cNvSpPr>
          <p:nvPr>
            <p:ph type="body" sz="half" idx="2"/>
          </p:nvPr>
        </p:nvSpPr>
        <p:spPr>
          <a:xfrm>
            <a:off x="677334" y="2052132"/>
            <a:ext cx="3854528" cy="2584449"/>
          </a:xfrm>
        </p:spPr>
        <p:txBody>
          <a:bodyPr>
            <a:noAutofit/>
          </a:bodyPr>
          <a:lstStyle/>
          <a:p>
            <a:r>
              <a:rPr lang="en-US" sz="1600" b="1" dirty="0"/>
              <a:t>Cost-effectiveness</a:t>
            </a:r>
            <a:r>
              <a:rPr lang="en-US" sz="1600" dirty="0"/>
              <a:t>: Lower operational costs compared to in-house bookkeeping</a:t>
            </a:r>
          </a:p>
          <a:p>
            <a:r>
              <a:rPr lang="en-US" sz="1600" b="1" dirty="0"/>
              <a:t>Access to expertise</a:t>
            </a:r>
            <a:r>
              <a:rPr lang="en-US" sz="1600" dirty="0"/>
              <a:t>: Utilizing skilled professionals for accurate financial records</a:t>
            </a:r>
          </a:p>
          <a:p>
            <a:r>
              <a:rPr lang="en-US" sz="1600" b="1" dirty="0"/>
              <a:t>Focus on core activities</a:t>
            </a:r>
            <a:r>
              <a:rPr lang="en-US" sz="1600" dirty="0"/>
              <a:t>: Allows businesses to concentrate on their primary operations</a:t>
            </a:r>
          </a:p>
          <a:p>
            <a:r>
              <a:rPr lang="en-US" sz="1600" b="1" dirty="0"/>
              <a:t>Scalability</a:t>
            </a:r>
            <a:r>
              <a:rPr lang="en-US" sz="1600" dirty="0"/>
              <a:t>: Ability to adjust services according to business needs</a:t>
            </a:r>
          </a:p>
          <a:p>
            <a:endParaRPr lang="en-IN" sz="1600"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60913" y="1831123"/>
            <a:ext cx="4513262" cy="2894129"/>
          </a:xfr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77" y="68156"/>
            <a:ext cx="1208015" cy="427531"/>
          </a:xfrm>
          <a:prstGeom prst="rect">
            <a:avLst/>
          </a:prstGeom>
        </p:spPr>
      </p:pic>
      <p:sp>
        <p:nvSpPr>
          <p:cNvPr id="9" name="TextBox 8"/>
          <p:cNvSpPr txBox="1"/>
          <p:nvPr/>
        </p:nvSpPr>
        <p:spPr>
          <a:xfrm>
            <a:off x="808558" y="6139390"/>
            <a:ext cx="1960793" cy="369332"/>
          </a:xfrm>
          <a:prstGeom prst="rect">
            <a:avLst/>
          </a:prstGeom>
          <a:noFill/>
        </p:spPr>
        <p:txBody>
          <a:bodyPr wrap="none" rtlCol="0">
            <a:spAutoFit/>
          </a:bodyPr>
          <a:lstStyle/>
          <a:p>
            <a:r>
              <a:rPr lang="en-IN" dirty="0"/>
              <a:t>+1-844-318-7221</a:t>
            </a:r>
          </a:p>
        </p:txBody>
      </p:sp>
      <p:sp>
        <p:nvSpPr>
          <p:cNvPr id="10" name="TextBox 9"/>
          <p:cNvSpPr txBox="1"/>
          <p:nvPr/>
        </p:nvSpPr>
        <p:spPr>
          <a:xfrm>
            <a:off x="296562" y="6409039"/>
            <a:ext cx="3478837" cy="369332"/>
          </a:xfrm>
          <a:prstGeom prst="rect">
            <a:avLst/>
          </a:prstGeom>
          <a:noFill/>
        </p:spPr>
        <p:txBody>
          <a:bodyPr wrap="none" rtlCol="0">
            <a:spAutoFit/>
          </a:bodyPr>
          <a:lstStyle/>
          <a:p>
            <a:r>
              <a:rPr lang="en-IN" dirty="0"/>
              <a:t>https://monktaxsolutions.com/</a:t>
            </a:r>
          </a:p>
        </p:txBody>
      </p:sp>
    </p:spTree>
    <p:extLst>
      <p:ext uri="{BB962C8B-B14F-4D97-AF65-F5344CB8AC3E}">
        <p14:creationId xmlns:p14="http://schemas.microsoft.com/office/powerpoint/2010/main" val="1999772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latin typeface="Bahnschrift" panose="020B0502040204020203" pitchFamily="34" charset="0"/>
              </a:rPr>
              <a:t>Process of Outsourced Bookkeeping Services</a:t>
            </a:r>
            <a:endParaRPr lang="en-IN" dirty="0">
              <a:latin typeface="Bahnschrift" panose="020B0502040204020203" pitchFamily="34" charset="0"/>
            </a:endParaRPr>
          </a:p>
        </p:txBody>
      </p:sp>
      <p:sp>
        <p:nvSpPr>
          <p:cNvPr id="3" name="Content Placeholder 2"/>
          <p:cNvSpPr>
            <a:spLocks noGrp="1"/>
          </p:cNvSpPr>
          <p:nvPr>
            <p:ph sz="half" idx="1"/>
          </p:nvPr>
        </p:nvSpPr>
        <p:spPr/>
        <p:txBody>
          <a:bodyPr>
            <a:normAutofit/>
          </a:bodyPr>
          <a:lstStyle/>
          <a:p>
            <a:r>
              <a:rPr lang="en-US" sz="1600" b="1" dirty="0"/>
              <a:t>Initial assessment</a:t>
            </a:r>
            <a:r>
              <a:rPr lang="en-US" sz="1600" dirty="0"/>
              <a:t>: Understanding client requirements and current financial situation</a:t>
            </a:r>
          </a:p>
          <a:p>
            <a:r>
              <a:rPr lang="en-US" sz="1600" b="1" dirty="0"/>
              <a:t>Setup and transition</a:t>
            </a:r>
            <a:r>
              <a:rPr lang="en-US" sz="1600" dirty="0"/>
              <a:t>: Implementing systems and transferring data securely</a:t>
            </a:r>
          </a:p>
          <a:p>
            <a:r>
              <a:rPr lang="en-US" sz="1600" b="1" dirty="0"/>
              <a:t>Ongoing bookkeeping</a:t>
            </a:r>
            <a:r>
              <a:rPr lang="en-US" sz="1600" dirty="0"/>
              <a:t>: Regular maintenance of financial records, including transactions, reconciliations, and reporting</a:t>
            </a:r>
          </a:p>
          <a:p>
            <a:r>
              <a:rPr lang="en-US" sz="1600" b="1" dirty="0"/>
              <a:t>Communication and support</a:t>
            </a:r>
            <a:r>
              <a:rPr lang="en-US" sz="1600" dirty="0"/>
              <a:t>: Continuous collaboration and assistance for client queries</a:t>
            </a:r>
          </a:p>
          <a:p>
            <a:endParaRPr lang="en-IN" sz="1600"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90466" y="1705238"/>
            <a:ext cx="1866521" cy="4666306"/>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77" y="68156"/>
            <a:ext cx="1208015" cy="427531"/>
          </a:xfrm>
          <a:prstGeom prst="rect">
            <a:avLst/>
          </a:prstGeom>
        </p:spPr>
      </p:pic>
      <p:sp>
        <p:nvSpPr>
          <p:cNvPr id="7" name="TextBox 6"/>
          <p:cNvSpPr txBox="1"/>
          <p:nvPr/>
        </p:nvSpPr>
        <p:spPr>
          <a:xfrm>
            <a:off x="808558" y="6139390"/>
            <a:ext cx="1960793" cy="369332"/>
          </a:xfrm>
          <a:prstGeom prst="rect">
            <a:avLst/>
          </a:prstGeom>
          <a:noFill/>
        </p:spPr>
        <p:txBody>
          <a:bodyPr wrap="none" rtlCol="0">
            <a:spAutoFit/>
          </a:bodyPr>
          <a:lstStyle/>
          <a:p>
            <a:r>
              <a:rPr lang="en-IN" dirty="0"/>
              <a:t>+1-844-318-7221</a:t>
            </a:r>
          </a:p>
        </p:txBody>
      </p:sp>
      <p:sp>
        <p:nvSpPr>
          <p:cNvPr id="8" name="TextBox 7"/>
          <p:cNvSpPr txBox="1"/>
          <p:nvPr/>
        </p:nvSpPr>
        <p:spPr>
          <a:xfrm>
            <a:off x="296562" y="6409039"/>
            <a:ext cx="3478837" cy="369332"/>
          </a:xfrm>
          <a:prstGeom prst="rect">
            <a:avLst/>
          </a:prstGeom>
          <a:noFill/>
        </p:spPr>
        <p:txBody>
          <a:bodyPr wrap="none" rtlCol="0">
            <a:spAutoFit/>
          </a:bodyPr>
          <a:lstStyle/>
          <a:p>
            <a:r>
              <a:rPr lang="en-IN" dirty="0"/>
              <a:t>https://monktaxsolutions.com/</a:t>
            </a:r>
          </a:p>
        </p:txBody>
      </p:sp>
    </p:spTree>
    <p:extLst>
      <p:ext uri="{BB962C8B-B14F-4D97-AF65-F5344CB8AC3E}">
        <p14:creationId xmlns:p14="http://schemas.microsoft.com/office/powerpoint/2010/main" val="1579977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7906" y="1350248"/>
            <a:ext cx="4397175" cy="1047522"/>
          </a:xfrm>
        </p:spPr>
        <p:txBody>
          <a:bodyPr>
            <a:noAutofit/>
          </a:bodyPr>
          <a:lstStyle/>
          <a:p>
            <a:r>
              <a:rPr lang="en-US" sz="2800" b="1" dirty="0">
                <a:latin typeface="Bahnschrift" panose="020B0502040204020203" pitchFamily="34" charset="0"/>
              </a:rPr>
              <a:t>Why Choose Monk Tax Solutions for Outsourced Bookkeeping</a:t>
            </a:r>
            <a:endParaRPr lang="en-IN" sz="2800" b="1" dirty="0">
              <a:latin typeface="Bahnschrift" panose="020B0502040204020203" pitchFamily="34" charset="0"/>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50386" y="2206545"/>
            <a:ext cx="4513262" cy="2538709"/>
          </a:xfrm>
        </p:spPr>
      </p:pic>
      <p:sp>
        <p:nvSpPr>
          <p:cNvPr id="4" name="Text Placeholder 3"/>
          <p:cNvSpPr>
            <a:spLocks noGrp="1"/>
          </p:cNvSpPr>
          <p:nvPr>
            <p:ph type="body" sz="half" idx="2"/>
          </p:nvPr>
        </p:nvSpPr>
        <p:spPr>
          <a:xfrm>
            <a:off x="677334" y="2538170"/>
            <a:ext cx="3854528" cy="2584449"/>
          </a:xfrm>
        </p:spPr>
        <p:txBody>
          <a:bodyPr/>
          <a:lstStyle/>
          <a:p>
            <a:r>
              <a:rPr lang="en-US" b="1" dirty="0"/>
              <a:t>Experience</a:t>
            </a:r>
            <a:r>
              <a:rPr lang="en-US" dirty="0"/>
              <a:t>: Over a decade of expertise in providing professional bookkeeping services</a:t>
            </a:r>
          </a:p>
          <a:p>
            <a:r>
              <a:rPr lang="en-US" b="1" dirty="0"/>
              <a:t>Tailored solutions</a:t>
            </a:r>
            <a:r>
              <a:rPr lang="en-US" dirty="0"/>
              <a:t>: Customized packages to meet specific client needs</a:t>
            </a:r>
          </a:p>
          <a:p>
            <a:r>
              <a:rPr lang="en-US" b="1" dirty="0"/>
              <a:t>Technology-driven approach</a:t>
            </a:r>
            <a:r>
              <a:rPr lang="en-US" dirty="0"/>
              <a:t>: Utilizing advanced software for efficient and accurate bookkeeping</a:t>
            </a:r>
          </a:p>
          <a:p>
            <a:r>
              <a:rPr lang="en-US" b="1" dirty="0"/>
              <a:t>Dedicated support</a:t>
            </a:r>
            <a:r>
              <a:rPr lang="en-US" dirty="0"/>
              <a:t>: Personalized assistance and proactive communication with clients</a:t>
            </a:r>
          </a:p>
          <a:p>
            <a:endParaRPr lang="en-IN" dirty="0"/>
          </a:p>
        </p:txBody>
      </p:sp>
      <p:sp>
        <p:nvSpPr>
          <p:cNvPr id="6" name="TextBox 5"/>
          <p:cNvSpPr txBox="1"/>
          <p:nvPr/>
        </p:nvSpPr>
        <p:spPr>
          <a:xfrm>
            <a:off x="808558" y="6139390"/>
            <a:ext cx="1960793" cy="369332"/>
          </a:xfrm>
          <a:prstGeom prst="rect">
            <a:avLst/>
          </a:prstGeom>
          <a:noFill/>
        </p:spPr>
        <p:txBody>
          <a:bodyPr wrap="none" rtlCol="0">
            <a:spAutoFit/>
          </a:bodyPr>
          <a:lstStyle/>
          <a:p>
            <a:r>
              <a:rPr lang="en-IN" dirty="0"/>
              <a:t>+1-844-318-7221</a:t>
            </a:r>
          </a:p>
        </p:txBody>
      </p:sp>
      <p:sp>
        <p:nvSpPr>
          <p:cNvPr id="7" name="TextBox 6"/>
          <p:cNvSpPr txBox="1"/>
          <p:nvPr/>
        </p:nvSpPr>
        <p:spPr>
          <a:xfrm>
            <a:off x="296562" y="6409039"/>
            <a:ext cx="3478837" cy="369332"/>
          </a:xfrm>
          <a:prstGeom prst="rect">
            <a:avLst/>
          </a:prstGeom>
          <a:noFill/>
        </p:spPr>
        <p:txBody>
          <a:bodyPr wrap="none" rtlCol="0">
            <a:spAutoFit/>
          </a:bodyPr>
          <a:lstStyle/>
          <a:p>
            <a:r>
              <a:rPr lang="en-IN" dirty="0"/>
              <a:t>https://monktaxsolutions.com/</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77" y="68156"/>
            <a:ext cx="1208015" cy="427531"/>
          </a:xfrm>
          <a:prstGeom prst="rect">
            <a:avLst/>
          </a:prstGeom>
        </p:spPr>
      </p:pic>
    </p:spTree>
    <p:extLst>
      <p:ext uri="{BB962C8B-B14F-4D97-AF65-F5344CB8AC3E}">
        <p14:creationId xmlns:p14="http://schemas.microsoft.com/office/powerpoint/2010/main" val="29590554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51295" y="1228080"/>
            <a:ext cx="3655798" cy="739225"/>
          </a:xfrm>
        </p:spPr>
        <p:txBody>
          <a:bodyPr/>
          <a:lstStyle/>
          <a:p>
            <a:r>
              <a:rPr lang="en-IN" b="1" dirty="0"/>
              <a:t>Conclusion</a:t>
            </a:r>
            <a:endParaRPr lang="en-IN" dirty="0"/>
          </a:p>
        </p:txBody>
      </p:sp>
      <p:sp>
        <p:nvSpPr>
          <p:cNvPr id="3" name="Subtitle 2"/>
          <p:cNvSpPr>
            <a:spLocks noGrp="1"/>
          </p:cNvSpPr>
          <p:nvPr>
            <p:ph type="subTitle" idx="1"/>
          </p:nvPr>
        </p:nvSpPr>
        <p:spPr>
          <a:xfrm>
            <a:off x="1334072" y="2368902"/>
            <a:ext cx="7766936" cy="1096899"/>
          </a:xfrm>
        </p:spPr>
        <p:txBody>
          <a:bodyPr>
            <a:noAutofit/>
          </a:bodyPr>
          <a:lstStyle/>
          <a:p>
            <a:pPr marL="342900" indent="-342900" algn="l">
              <a:buFont typeface="Wingdings" panose="05000000000000000000" pitchFamily="2" charset="2"/>
              <a:buChar char="v"/>
            </a:pPr>
            <a:r>
              <a:rPr lang="en-US" sz="2000" dirty="0">
                <a:solidFill>
                  <a:schemeClr val="tx1">
                    <a:lumMod val="75000"/>
                    <a:lumOff val="25000"/>
                  </a:schemeClr>
                </a:solidFill>
              </a:rPr>
              <a:t>Recap of key benefits of outsourced bookkeeping services</a:t>
            </a:r>
          </a:p>
          <a:p>
            <a:pPr marL="342900" indent="-342900" algn="l">
              <a:buFont typeface="Wingdings" panose="05000000000000000000" pitchFamily="2" charset="2"/>
              <a:buChar char="v"/>
            </a:pPr>
            <a:r>
              <a:rPr lang="en-US" sz="2000" dirty="0">
                <a:solidFill>
                  <a:schemeClr val="tx1">
                    <a:lumMod val="75000"/>
                    <a:lumOff val="25000"/>
                  </a:schemeClr>
                </a:solidFill>
              </a:rPr>
              <a:t>Reminder of </a:t>
            </a:r>
            <a:r>
              <a:rPr lang="en-US" sz="2000" b="1" dirty="0">
                <a:solidFill>
                  <a:schemeClr val="tx1">
                    <a:lumMod val="75000"/>
                    <a:lumOff val="25000"/>
                  </a:schemeClr>
                </a:solidFill>
                <a:hlinkClick r:id="rId2"/>
              </a:rPr>
              <a:t>Monk Tax </a:t>
            </a:r>
            <a:r>
              <a:rPr lang="en-US" sz="2000" b="1" dirty="0" smtClean="0">
                <a:solidFill>
                  <a:schemeClr val="tx1">
                    <a:lumMod val="75000"/>
                    <a:lumOff val="25000"/>
                  </a:schemeClr>
                </a:solidFill>
                <a:hlinkClick r:id="rId2"/>
              </a:rPr>
              <a:t>Solutions </a:t>
            </a:r>
            <a:r>
              <a:rPr lang="en-US" sz="2000" dirty="0">
                <a:solidFill>
                  <a:schemeClr val="tx1">
                    <a:lumMod val="75000"/>
                    <a:lumOff val="25000"/>
                  </a:schemeClr>
                </a:solidFill>
              </a:rPr>
              <a:t>expertise and services</a:t>
            </a:r>
          </a:p>
          <a:p>
            <a:pPr marL="342900" indent="-342900" algn="l">
              <a:buFont typeface="Wingdings" panose="05000000000000000000" pitchFamily="2" charset="2"/>
              <a:buChar char="v"/>
            </a:pPr>
            <a:r>
              <a:rPr lang="en-US" sz="2000" dirty="0">
                <a:solidFill>
                  <a:schemeClr val="tx1">
                    <a:lumMod val="75000"/>
                    <a:lumOff val="25000"/>
                  </a:schemeClr>
                </a:solidFill>
              </a:rPr>
              <a:t>Call to action: Encouragement to visit our website for more information and to get started with outsourced bookkeeping</a:t>
            </a:r>
          </a:p>
          <a:p>
            <a:pPr marL="342900" indent="-342900" algn="l">
              <a:buFont typeface="Wingdings" panose="05000000000000000000" pitchFamily="2" charset="2"/>
              <a:buChar char="v"/>
            </a:pPr>
            <a:r>
              <a:rPr lang="en-US" sz="2000" dirty="0">
                <a:solidFill>
                  <a:schemeClr val="tx1">
                    <a:lumMod val="75000"/>
                    <a:lumOff val="25000"/>
                  </a:schemeClr>
                </a:solidFill>
              </a:rPr>
              <a:t>Feel free to adjust the content according to your preferences and add any additional information you deem necessary</a:t>
            </a:r>
            <a:r>
              <a:rPr lang="en-US" sz="2000" dirty="0" smtClean="0">
                <a:solidFill>
                  <a:schemeClr val="tx1">
                    <a:lumMod val="75000"/>
                    <a:lumOff val="25000"/>
                  </a:schemeClr>
                </a:solidFill>
              </a:rPr>
              <a:t>.</a:t>
            </a:r>
            <a:endParaRPr lang="en-US" sz="2000" dirty="0">
              <a:solidFill>
                <a:schemeClr val="tx1">
                  <a:lumMod val="75000"/>
                  <a:lumOff val="25000"/>
                </a:schemeClr>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7288" y="68156"/>
            <a:ext cx="1208015" cy="427531"/>
          </a:xfrm>
          <a:prstGeom prst="rect">
            <a:avLst/>
          </a:prstGeom>
        </p:spPr>
      </p:pic>
      <p:sp>
        <p:nvSpPr>
          <p:cNvPr id="6" name="TextBox 5"/>
          <p:cNvSpPr txBox="1"/>
          <p:nvPr/>
        </p:nvSpPr>
        <p:spPr>
          <a:xfrm>
            <a:off x="808558" y="6139390"/>
            <a:ext cx="1960793" cy="369332"/>
          </a:xfrm>
          <a:prstGeom prst="rect">
            <a:avLst/>
          </a:prstGeom>
          <a:noFill/>
        </p:spPr>
        <p:txBody>
          <a:bodyPr wrap="none" rtlCol="0">
            <a:spAutoFit/>
          </a:bodyPr>
          <a:lstStyle/>
          <a:p>
            <a:r>
              <a:rPr lang="en-IN" dirty="0"/>
              <a:t>+1-844-318-7221</a:t>
            </a:r>
          </a:p>
        </p:txBody>
      </p:sp>
      <p:sp>
        <p:nvSpPr>
          <p:cNvPr id="7" name="TextBox 6"/>
          <p:cNvSpPr txBox="1"/>
          <p:nvPr/>
        </p:nvSpPr>
        <p:spPr>
          <a:xfrm>
            <a:off x="296562" y="6409039"/>
            <a:ext cx="3478837" cy="369332"/>
          </a:xfrm>
          <a:prstGeom prst="rect">
            <a:avLst/>
          </a:prstGeom>
          <a:noFill/>
        </p:spPr>
        <p:txBody>
          <a:bodyPr wrap="none" rtlCol="0">
            <a:spAutoFit/>
          </a:bodyPr>
          <a:lstStyle/>
          <a:p>
            <a:r>
              <a:rPr lang="en-IN" dirty="0"/>
              <a:t>https://monktaxsolutions.com/</a:t>
            </a:r>
          </a:p>
        </p:txBody>
      </p:sp>
    </p:spTree>
    <p:extLst>
      <p:ext uri="{BB962C8B-B14F-4D97-AF65-F5344CB8AC3E}">
        <p14:creationId xmlns:p14="http://schemas.microsoft.com/office/powerpoint/2010/main" val="2839896682"/>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34</TotalTime>
  <Words>326</Words>
  <Application>Microsoft Office PowerPoint</Application>
  <PresentationFormat>Widescreen</PresentationFormat>
  <Paragraphs>34</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Bahnschrift</vt:lpstr>
      <vt:lpstr>Trebuchet MS</vt:lpstr>
      <vt:lpstr>Wingdings</vt:lpstr>
      <vt:lpstr>Wingdings 3</vt:lpstr>
      <vt:lpstr>Facet</vt:lpstr>
      <vt:lpstr>Outsourced Bookkeeping Services</vt:lpstr>
      <vt:lpstr>Advantages of Outsourced Bookkeeping Services</vt:lpstr>
      <vt:lpstr>Process of Outsourced Bookkeeping Services</vt:lpstr>
      <vt:lpstr>Why Choose Monk Tax Solutions for Outsourced Bookkeeping</vt:lpstr>
      <vt:lpstr>Conclusion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Outsourced Bookkeeping Services</dc:title>
  <dc:creator>welcome</dc:creator>
  <cp:lastModifiedBy>welcome</cp:lastModifiedBy>
  <cp:revision>6</cp:revision>
  <dcterms:created xsi:type="dcterms:W3CDTF">2024-03-06T07:29:37Z</dcterms:created>
  <dcterms:modified xsi:type="dcterms:W3CDTF">2024-03-06T08:12:04Z</dcterms:modified>
</cp:coreProperties>
</file>