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429" r:id="rId2"/>
    <p:sldId id="384" r:id="rId3"/>
    <p:sldId id="430" r:id="rId4"/>
    <p:sldId id="431" r:id="rId5"/>
    <p:sldId id="432" r:id="rId6"/>
    <p:sldId id="433" r:id="rId7"/>
    <p:sldId id="343" r:id="rId8"/>
    <p:sldId id="434" r:id="rId9"/>
    <p:sldId id="422" r:id="rId10"/>
    <p:sldId id="357" r:id="rId11"/>
    <p:sldId id="369" r:id="rId12"/>
    <p:sldId id="370" r:id="rId13"/>
    <p:sldId id="383" r:id="rId14"/>
    <p:sldId id="435" r:id="rId15"/>
    <p:sldId id="414" r:id="rId16"/>
    <p:sldId id="342" r:id="rId17"/>
    <p:sldId id="371" r:id="rId18"/>
    <p:sldId id="386" r:id="rId19"/>
    <p:sldId id="364" r:id="rId20"/>
    <p:sldId id="388" r:id="rId21"/>
    <p:sldId id="436" r:id="rId22"/>
    <p:sldId id="424" r:id="rId23"/>
    <p:sldId id="402" r:id="rId24"/>
    <p:sldId id="348" r:id="rId25"/>
    <p:sldId id="389" r:id="rId26"/>
    <p:sldId id="390" r:id="rId27"/>
    <p:sldId id="393" r:id="rId28"/>
    <p:sldId id="437" r:id="rId29"/>
    <p:sldId id="425" r:id="rId30"/>
    <p:sldId id="372" r:id="rId31"/>
    <p:sldId id="366" r:id="rId32"/>
    <p:sldId id="373" r:id="rId33"/>
    <p:sldId id="374" r:id="rId34"/>
    <p:sldId id="396" r:id="rId35"/>
    <p:sldId id="438" r:id="rId36"/>
    <p:sldId id="426" r:id="rId37"/>
    <p:sldId id="378" r:id="rId38"/>
    <p:sldId id="397" r:id="rId39"/>
    <p:sldId id="398" r:id="rId40"/>
    <p:sldId id="439" r:id="rId41"/>
    <p:sldId id="427" r:id="rId42"/>
    <p:sldId id="410" r:id="rId43"/>
    <p:sldId id="411" r:id="rId44"/>
    <p:sldId id="399" r:id="rId45"/>
    <p:sldId id="440" r:id="rId46"/>
    <p:sldId id="428" r:id="rId47"/>
    <p:sldId id="404" r:id="rId48"/>
    <p:sldId id="406" r:id="rId49"/>
    <p:sldId id="407" r:id="rId50"/>
    <p:sldId id="408" r:id="rId51"/>
    <p:sldId id="409" r:id="rId52"/>
    <p:sldId id="368" r:id="rId5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7" autoAdjust="0"/>
    <p:restoredTop sz="78718" autoAdjust="0"/>
  </p:normalViewPr>
  <p:slideViewPr>
    <p:cSldViewPr>
      <p:cViewPr>
        <p:scale>
          <a:sx n="77" d="100"/>
          <a:sy n="77" d="100"/>
        </p:scale>
        <p:origin x="-139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8B460-80AF-4CCF-8870-5BF816631231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46385-E814-489B-B69D-D03C799EDEF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216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Durée:30 mn. En binômes.</a:t>
            </a:r>
          </a:p>
          <a:p>
            <a:r>
              <a:rPr lang="fr-FR" b="1" dirty="0" smtClean="0"/>
              <a:t>Consigne:</a:t>
            </a:r>
            <a:r>
              <a:rPr lang="fr-FR" dirty="0" smtClean="0"/>
              <a:t> remplis les</a:t>
            </a:r>
            <a:r>
              <a:rPr lang="fr-FR" baseline="0" dirty="0" smtClean="0"/>
              <a:t> trois pôles du triangle didactique et les liens qui les relient</a:t>
            </a:r>
          </a:p>
          <a:p>
            <a:r>
              <a:rPr lang="fr-FR" baseline="0" dirty="0" smtClean="0"/>
              <a:t>NB:  Voir lien (triangle pour le vierge, didactique pour le rempli).</a:t>
            </a:r>
          </a:p>
          <a:p>
            <a:r>
              <a:rPr lang="fr-FR" b="1" baseline="0" dirty="0" smtClean="0"/>
              <a:t>Lien : T2 </a:t>
            </a:r>
            <a:r>
              <a:rPr lang="fr-FR" baseline="0" dirty="0" smtClean="0"/>
              <a:t>(</a:t>
            </a:r>
            <a:r>
              <a:rPr lang="fr-FR" u="sng" baseline="0" dirty="0" smtClean="0"/>
              <a:t>triangle</a:t>
            </a:r>
            <a:r>
              <a:rPr lang="fr-FR" baseline="0" dirty="0" smtClean="0"/>
              <a:t>):triangle vide.</a:t>
            </a:r>
          </a:p>
          <a:p>
            <a:r>
              <a:rPr lang="fr-FR" b="1" baseline="0" dirty="0" smtClean="0"/>
              <a:t>Lien :T2’ </a:t>
            </a:r>
            <a:r>
              <a:rPr lang="fr-FR" baseline="0" dirty="0" smtClean="0"/>
              <a:t>(</a:t>
            </a:r>
            <a:r>
              <a:rPr lang="fr-FR" u="sng" baseline="0" dirty="0" smtClean="0"/>
              <a:t>didactique</a:t>
            </a:r>
            <a:r>
              <a:rPr lang="fr-FR" baseline="0" dirty="0" smtClean="0"/>
              <a:t>): triangle rempli</a:t>
            </a:r>
            <a:endParaRPr lang="fr-FR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b="0" baseline="0" dirty="0" smtClean="0"/>
              <a:t> 15mn</a:t>
            </a:r>
          </a:p>
          <a:p>
            <a:r>
              <a:rPr lang="fr-FR" b="0" baseline="0" dirty="0" smtClean="0"/>
              <a:t>Reprendre les grandes idées ( didactique, triangle didactique…) de la première séance.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baseline="0" dirty="0" smtClean="0"/>
              <a:t>Durée:</a:t>
            </a:r>
            <a:r>
              <a:rPr lang="fr-FR" b="0" baseline="0" dirty="0" smtClean="0"/>
              <a:t>45mn.</a:t>
            </a:r>
          </a:p>
          <a:p>
            <a:r>
              <a:rPr lang="fr-FR" b="1" baseline="0" dirty="0" smtClean="0"/>
              <a:t>Stratégie:  </a:t>
            </a:r>
            <a:r>
              <a:rPr lang="fr-FR" b="0" baseline="0" dirty="0" smtClean="0"/>
              <a:t>document de travail </a:t>
            </a:r>
            <a:r>
              <a:rPr lang="fr-FR" b="1" baseline="0" dirty="0" smtClean="0"/>
              <a:t>(</a:t>
            </a:r>
            <a:r>
              <a:rPr lang="fr-FR" b="0" baseline="0" dirty="0" smtClean="0"/>
              <a:t>tableau à remplir)</a:t>
            </a:r>
          </a:p>
          <a:p>
            <a:r>
              <a:rPr lang="fr-FR" b="1" baseline="0" dirty="0" smtClean="0"/>
              <a:t>Consigne</a:t>
            </a:r>
            <a:r>
              <a:rPr lang="fr-FR" b="0" baseline="0" dirty="0" smtClean="0"/>
              <a:t>:  Mettre chaque concept dans la colonne qu’il lui est réservée </a:t>
            </a:r>
            <a:r>
              <a:rPr lang="fr-FR" b="1" baseline="0" dirty="0" smtClean="0"/>
              <a:t>: </a:t>
            </a:r>
            <a:r>
              <a:rPr lang="fr-FR" dirty="0" smtClean="0"/>
              <a:t>Compétence</a:t>
            </a:r>
            <a:r>
              <a:rPr lang="fr-FR" baseline="0" dirty="0" smtClean="0"/>
              <a:t> /objectif /contenu</a:t>
            </a:r>
          </a:p>
          <a:p>
            <a:r>
              <a:rPr lang="fr-FR" b="1" baseline="0" dirty="0" smtClean="0"/>
              <a:t>Lien :  T3</a:t>
            </a:r>
            <a:r>
              <a:rPr lang="fr-FR" baseline="0" dirty="0" smtClean="0"/>
              <a:t> (approches)</a:t>
            </a:r>
          </a:p>
          <a:p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baseline="0" dirty="0" smtClean="0"/>
              <a:t>Durée:</a:t>
            </a:r>
            <a:r>
              <a:rPr lang="fr-FR" b="0" baseline="0" dirty="0" smtClean="0"/>
              <a:t>10 mn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baseline="0" dirty="0" smtClean="0"/>
              <a:t>Stratégie : carte mentale.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1" baseline="0" dirty="0" smtClean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B1041-6840-4ABC-B333-8E81DB27AE8D}" type="slidenum">
              <a:rPr lang="ar-DZ" smtClean="0"/>
              <a:pPr/>
              <a:t>17</a:t>
            </a:fld>
            <a:endParaRPr lang="ar-D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15 mn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Recopie  les verbes d’action</a:t>
            </a:r>
          </a:p>
          <a:p>
            <a:pPr rtl="0"/>
            <a:r>
              <a:rPr lang="fr-FR" b="1" baseline="0" dirty="0" smtClean="0"/>
              <a:t>Lien :T4</a:t>
            </a:r>
            <a:r>
              <a:rPr lang="fr-FR" b="0" baseline="0" dirty="0" smtClean="0"/>
              <a:t> verbes d’action à classer.</a:t>
            </a:r>
          </a:p>
          <a:p>
            <a:pPr rtl="0"/>
            <a:r>
              <a:rPr lang="fr-FR" b="1" baseline="0" dirty="0" smtClean="0"/>
              <a:t>Stratégie</a:t>
            </a:r>
            <a:r>
              <a:rPr lang="fr-FR" b="0" baseline="0" dirty="0" smtClean="0"/>
              <a:t>: travail en binôme .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 35mn.</a:t>
            </a:r>
          </a:p>
          <a:p>
            <a:pPr rtl="0"/>
            <a:r>
              <a:rPr lang="fr-FR" b="1" baseline="0" dirty="0" smtClean="0"/>
              <a:t>Stratégie</a:t>
            </a:r>
            <a:r>
              <a:rPr lang="fr-FR" b="0" baseline="0" dirty="0" smtClean="0"/>
              <a:t>: T.P.S</a:t>
            </a:r>
          </a:p>
          <a:p>
            <a:pPr rtl="0"/>
            <a:r>
              <a:rPr lang="fr-FR" b="1" baseline="0" dirty="0" smtClean="0"/>
              <a:t>Consigne:</a:t>
            </a:r>
            <a:r>
              <a:rPr lang="fr-FR" b="0" baseline="0" dirty="0" smtClean="0"/>
              <a:t> Place les verbes d’action dans la pyramide . </a:t>
            </a:r>
            <a:endParaRPr lang="fr-FR" baseline="0" dirty="0" smtClean="0"/>
          </a:p>
          <a:p>
            <a:r>
              <a:rPr lang="fr-FR" b="1" baseline="0" dirty="0" smtClean="0"/>
              <a:t>Lien :T5:</a:t>
            </a:r>
            <a:r>
              <a:rPr lang="fr-FR" dirty="0" smtClean="0"/>
              <a:t>La taxonomie de Bloom à remplir par les stagiaires.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b="0" baseline="0" dirty="0" smtClean="0"/>
              <a:t> 20mn</a:t>
            </a:r>
          </a:p>
          <a:p>
            <a:endParaRPr lang="fr-FR" b="0" baseline="0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endParaRPr lang="fr-FR" b="0" baseline="0" dirty="0" smtClean="0"/>
          </a:p>
          <a:p>
            <a:pPr rtl="0"/>
            <a:endParaRPr lang="fr-FR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:5 mn</a:t>
            </a:r>
          </a:p>
          <a:p>
            <a:r>
              <a:rPr lang="fr-FR" b="1" dirty="0" smtClean="0"/>
              <a:t> 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   35mn </a:t>
            </a:r>
            <a:r>
              <a:rPr lang="fr-FR" b="1" dirty="0" smtClean="0"/>
              <a:t>SM de smart(spécifique et mesurable).</a:t>
            </a:r>
          </a:p>
          <a:p>
            <a:pPr rtl="0"/>
            <a:r>
              <a:rPr lang="fr-FR" b="1" baseline="0" dirty="0" smtClean="0"/>
              <a:t>Travail individuel</a:t>
            </a:r>
            <a:endParaRPr lang="fr-FR" b="0" baseline="0" dirty="0" smtClean="0"/>
          </a:p>
          <a:p>
            <a:pPr rtl="0"/>
            <a:r>
              <a:rPr lang="fr-FR" b="1" baseline="0" dirty="0" smtClean="0"/>
              <a:t>Consigne:</a:t>
            </a:r>
            <a:r>
              <a:rPr lang="fr-FR" b="0" baseline="0" dirty="0" smtClean="0"/>
              <a:t> Complète les grilles.</a:t>
            </a:r>
          </a:p>
          <a:p>
            <a:pPr rtl="0"/>
            <a:r>
              <a:rPr lang="fr-FR" b="1" baseline="0" dirty="0" smtClean="0"/>
              <a:t>Lien :T6 </a:t>
            </a:r>
            <a:r>
              <a:rPr lang="fr-FR" b="0" baseline="0" dirty="0" smtClean="0"/>
              <a:t>grille à remplir sur les objectifs </a:t>
            </a:r>
            <a:r>
              <a:rPr lang="fr-FR" b="1" baseline="0" dirty="0" smtClean="0"/>
              <a:t>s</a:t>
            </a:r>
            <a:r>
              <a:rPr lang="fr-FR" b="0" baseline="0" dirty="0" smtClean="0"/>
              <a:t>pécifiques.</a:t>
            </a:r>
          </a:p>
          <a:p>
            <a:pPr rtl="0"/>
            <a:r>
              <a:rPr lang="fr-FR" b="1" baseline="0" dirty="0" smtClean="0"/>
              <a:t>Lien </a:t>
            </a:r>
            <a:r>
              <a:rPr lang="fr-FR" b="1" baseline="0" smtClean="0"/>
              <a:t>:T6’</a:t>
            </a:r>
            <a:r>
              <a:rPr lang="fr-FR" b="0" baseline="0" smtClean="0"/>
              <a:t>grille </a:t>
            </a:r>
            <a:r>
              <a:rPr lang="fr-FR" b="0" baseline="0" dirty="0" smtClean="0"/>
              <a:t>à remplir sur les objectifs </a:t>
            </a:r>
            <a:r>
              <a:rPr lang="fr-FR" b="1" baseline="0" dirty="0" smtClean="0"/>
              <a:t>m</a:t>
            </a:r>
            <a:r>
              <a:rPr lang="fr-FR" b="0" baseline="0" dirty="0" smtClean="0"/>
              <a:t>esurables.</a:t>
            </a:r>
            <a:endParaRPr lang="fr-FR" b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   35mn                    </a:t>
            </a:r>
            <a:r>
              <a:rPr lang="fr-FR" b="1" baseline="0" dirty="0" smtClean="0"/>
              <a:t>A de smart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Complète la grille .</a:t>
            </a:r>
            <a:endParaRPr lang="fr-FR" b="0" dirty="0" smtClean="0"/>
          </a:p>
          <a:p>
            <a:r>
              <a:rPr lang="fr-FR" b="1" dirty="0" smtClean="0"/>
              <a:t>Lien : T7:</a:t>
            </a:r>
            <a:r>
              <a:rPr lang="fr-FR" dirty="0" smtClean="0"/>
              <a:t> grille à</a:t>
            </a:r>
            <a:r>
              <a:rPr lang="fr-FR" baseline="0" dirty="0" smtClean="0"/>
              <a:t> remplir sur</a:t>
            </a:r>
            <a:r>
              <a:rPr lang="fr-FR" dirty="0" smtClean="0"/>
              <a:t> les objectifs </a:t>
            </a:r>
            <a:r>
              <a:rPr lang="fr-FR" b="1" dirty="0" smtClean="0"/>
              <a:t>a</a:t>
            </a:r>
            <a:r>
              <a:rPr lang="fr-FR" dirty="0" smtClean="0"/>
              <a:t>tteignables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 35mn              </a:t>
            </a:r>
            <a:r>
              <a:rPr lang="fr-FR" b="1" dirty="0" smtClean="0"/>
              <a:t>RT de smart</a:t>
            </a:r>
            <a:endParaRPr lang="fr-FR" b="0" baseline="0" dirty="0" smtClean="0"/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Complète la grille .</a:t>
            </a:r>
            <a:endParaRPr lang="fr-FR" b="0" dirty="0" smtClean="0"/>
          </a:p>
          <a:p>
            <a:r>
              <a:rPr lang="fr-FR" b="1" dirty="0" smtClean="0"/>
              <a:t>Lien :T8:</a:t>
            </a:r>
            <a:r>
              <a:rPr lang="fr-FR" dirty="0" smtClean="0"/>
              <a:t> grille à remplir</a:t>
            </a:r>
            <a:r>
              <a:rPr lang="fr-FR" baseline="0" dirty="0" smtClean="0"/>
              <a:t> sur les objectifs </a:t>
            </a:r>
            <a:r>
              <a:rPr lang="fr-FR" b="1" baseline="0" dirty="0" smtClean="0"/>
              <a:t>r</a:t>
            </a:r>
            <a:r>
              <a:rPr lang="fr-FR" baseline="0" dirty="0" smtClean="0"/>
              <a:t>éalisable ou réalistes et les objectifs </a:t>
            </a:r>
            <a:r>
              <a:rPr lang="fr-FR" b="1" baseline="0" dirty="0" smtClean="0"/>
              <a:t>t</a:t>
            </a:r>
            <a:r>
              <a:rPr lang="fr-FR" baseline="0" dirty="0" smtClean="0"/>
              <a:t>emporellement définis.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20mn</a:t>
            </a:r>
          </a:p>
          <a:p>
            <a:pPr rtl="0"/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10mn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smtClean="0"/>
              <a:t>le stagiaire </a:t>
            </a:r>
            <a:r>
              <a:rPr lang="fr-FR" b="0" baseline="0" dirty="0" smtClean="0"/>
              <a:t>est appelé à remplir les 2 premières  cases 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829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50 mn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Stratégie </a:t>
            </a:r>
            <a:r>
              <a:rPr lang="fr-FR" b="0" baseline="0" dirty="0" err="1" smtClean="0"/>
              <a:t>take</a:t>
            </a:r>
            <a:r>
              <a:rPr lang="fr-FR" b="0" baseline="0" dirty="0" smtClean="0"/>
              <a:t> one </a:t>
            </a:r>
            <a:r>
              <a:rPr lang="fr-FR" b="0" baseline="0" dirty="0" err="1" smtClean="0"/>
              <a:t>give</a:t>
            </a:r>
            <a:r>
              <a:rPr lang="fr-FR" b="0" baseline="0" dirty="0" smtClean="0"/>
              <a:t> one</a:t>
            </a:r>
            <a:r>
              <a:rPr lang="fr-FR" b="1" baseline="0" dirty="0" smtClean="0"/>
              <a:t> </a:t>
            </a:r>
          </a:p>
          <a:p>
            <a:pPr rtl="0"/>
            <a:r>
              <a:rPr lang="fr-FR" b="1" baseline="0" dirty="0" smtClean="0"/>
              <a:t>Chaque stagiaire donne  les étapes de la compréhension de l’oral  du support  visionné.</a:t>
            </a:r>
          </a:p>
          <a:p>
            <a:pPr rtl="0"/>
            <a:r>
              <a:rPr lang="fr-FR" b="1" baseline="0" dirty="0" smtClean="0"/>
              <a:t>Lien :T9</a:t>
            </a:r>
            <a:r>
              <a:rPr lang="fr-FR" b="0" baseline="0" dirty="0" smtClean="0"/>
              <a:t> stratégie </a:t>
            </a:r>
            <a:r>
              <a:rPr lang="fr-FR" b="0" baseline="0" dirty="0" err="1" smtClean="0"/>
              <a:t>give</a:t>
            </a:r>
            <a:r>
              <a:rPr lang="fr-FR" b="0" baseline="0" dirty="0" smtClean="0"/>
              <a:t> one </a:t>
            </a:r>
            <a:r>
              <a:rPr lang="fr-FR" b="0" baseline="0" dirty="0" err="1" smtClean="0"/>
              <a:t>get</a:t>
            </a:r>
            <a:r>
              <a:rPr lang="fr-FR" b="0" baseline="0" dirty="0" smtClean="0"/>
              <a:t> one.</a:t>
            </a:r>
            <a:endParaRPr lang="fr-FR" b="1" baseline="0" dirty="0" smtClean="0"/>
          </a:p>
          <a:p>
            <a:pPr rtl="0"/>
            <a:r>
              <a:rPr lang="fr-FR" b="1" baseline="0" dirty="0" smtClean="0"/>
              <a:t>Lien :T9’</a:t>
            </a:r>
            <a:r>
              <a:rPr lang="fr-FR" b="0" baseline="0" dirty="0" smtClean="0"/>
              <a:t> vidéo sur l’ours polaire.</a:t>
            </a:r>
            <a:endParaRPr lang="ar-DZ" b="0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baseline="0" dirty="0" smtClean="0"/>
              <a:t>Durée</a:t>
            </a:r>
            <a:r>
              <a:rPr lang="fr-FR" baseline="0" dirty="0" smtClean="0"/>
              <a:t>: 25mn</a:t>
            </a:r>
          </a:p>
          <a:p>
            <a:r>
              <a:rPr lang="fr-FR" b="1" baseline="0" dirty="0" smtClean="0"/>
              <a:t>Stratégie</a:t>
            </a:r>
            <a:r>
              <a:rPr lang="fr-FR" baseline="0" dirty="0" smtClean="0"/>
              <a:t>: Carte mentale</a:t>
            </a:r>
          </a:p>
          <a:p>
            <a:r>
              <a:rPr lang="fr-FR" b="1" baseline="0" dirty="0" smtClean="0"/>
              <a:t>Lien :T9’’</a:t>
            </a:r>
            <a:r>
              <a:rPr lang="fr-FR" baseline="0" dirty="0" smtClean="0"/>
              <a:t> chanson à faire écouter.</a:t>
            </a:r>
            <a:endParaRPr lang="ar-D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B1041-6840-4ABC-B333-8E81DB27AE8D}" type="slidenum">
              <a:rPr lang="ar-DZ" smtClean="0"/>
              <a:pPr/>
              <a:t>32</a:t>
            </a:fld>
            <a:endParaRPr lang="ar-DZ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15mn</a:t>
            </a:r>
          </a:p>
          <a:p>
            <a:pPr rtl="0"/>
            <a:r>
              <a:rPr lang="fr-FR" b="1" baseline="0" dirty="0" smtClean="0"/>
              <a:t>stratégie: </a:t>
            </a:r>
            <a:r>
              <a:rPr lang="fr-FR" b="0" baseline="0" dirty="0" smtClean="0"/>
              <a:t>KWL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le stagiaire est appelé à remplir la 3</a:t>
            </a:r>
            <a:r>
              <a:rPr lang="fr-FR" b="0" baseline="30000" dirty="0" smtClean="0"/>
              <a:t>e</a:t>
            </a:r>
            <a:r>
              <a:rPr lang="fr-FR" b="0" baseline="0" dirty="0" smtClean="0"/>
              <a:t> case à la fin de la séance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829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:5 mn</a:t>
            </a:r>
          </a:p>
          <a:p>
            <a:r>
              <a:rPr lang="fr-FR" b="1" dirty="0" smtClean="0"/>
              <a:t> 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b="0" baseline="0" dirty="0" smtClean="0"/>
              <a:t> 15mn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35</a:t>
            </a:fld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45mn</a:t>
            </a:r>
          </a:p>
          <a:p>
            <a:pPr rtl="0"/>
            <a:r>
              <a:rPr lang="fr-FR" b="1" baseline="0" dirty="0" smtClean="0"/>
              <a:t>Stratégie du Souk:</a:t>
            </a:r>
            <a:endParaRPr lang="fr-FR" b="0" baseline="0" dirty="0" smtClean="0"/>
          </a:p>
          <a:p>
            <a:pPr rtl="0"/>
            <a:r>
              <a:rPr lang="fr-FR" b="1" baseline="0" dirty="0" smtClean="0"/>
              <a:t>Consigne: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La stratégie du souk  4 groupes</a:t>
            </a:r>
            <a:r>
              <a:rPr lang="fr-FR" baseline="0" dirty="0" smtClean="0"/>
              <a:t> sont constitués .</a:t>
            </a:r>
            <a:r>
              <a:rPr lang="fr-FR" dirty="0" smtClean="0"/>
              <a:t>Chaque groupe élabore sa fiche</a:t>
            </a:r>
            <a:r>
              <a:rPr lang="fr-FR" baseline="0" dirty="0" smtClean="0"/>
              <a:t> puis</a:t>
            </a:r>
            <a:r>
              <a:rPr lang="fr-FR" dirty="0" smtClean="0"/>
              <a:t> désigne un membre pour présenter le produit</a:t>
            </a:r>
            <a:r>
              <a:rPr lang="fr-FR" baseline="0" dirty="0" smtClean="0"/>
              <a:t> pendant que les autre font la rotation.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baseline="0" dirty="0" smtClean="0"/>
              <a:t>Lien :T10:</a:t>
            </a:r>
            <a:r>
              <a:rPr lang="fr-FR" baseline="0" dirty="0" smtClean="0"/>
              <a:t> les étapes de la compréhension orale.</a:t>
            </a:r>
            <a:endParaRPr lang="ar-DZ" dirty="0" smtClean="0"/>
          </a:p>
          <a:p>
            <a:pPr rtl="0"/>
            <a:endParaRPr lang="fr-FR" b="1" baseline="0" dirty="0" smtClean="0"/>
          </a:p>
          <a:p>
            <a:pPr rtl="0"/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37</a:t>
            </a:fld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60mn</a:t>
            </a:r>
          </a:p>
          <a:p>
            <a:pPr rtl="0"/>
            <a:r>
              <a:rPr lang="fr-FR" b="0" baseline="0" dirty="0" smtClean="0"/>
              <a:t>Suite à l’élaboration de la </a:t>
            </a:r>
            <a:r>
              <a:rPr lang="fr-FR" b="0" baseline="0" smtClean="0"/>
              <a:t>fiche pédagogique </a:t>
            </a:r>
            <a:r>
              <a:rPr lang="fr-FR" b="0" baseline="0" dirty="0" smtClean="0"/>
              <a:t>de la  compréhension de l’oral ,les stagiaires simulent une situation de classe .</a:t>
            </a:r>
          </a:p>
          <a:p>
            <a:pPr rtl="0"/>
            <a:endParaRPr lang="fr-FR" b="1" baseline="0" dirty="0" smtClean="0"/>
          </a:p>
          <a:p>
            <a:pPr rtl="0"/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38</a:t>
            </a:fld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39</a:t>
            </a:fld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b="0" baseline="0" dirty="0" smtClean="0"/>
              <a:t> 15mn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40</a:t>
            </a:fld>
            <a:endParaRPr lang="fr-F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</a:t>
            </a:r>
            <a:r>
              <a:rPr lang="fr-FR" b="0" dirty="0" smtClean="0"/>
              <a:t>55mn</a:t>
            </a:r>
          </a:p>
          <a:p>
            <a:r>
              <a:rPr lang="fr-FR" b="1" dirty="0" smtClean="0"/>
              <a:t>Consigne : </a:t>
            </a:r>
            <a:r>
              <a:rPr lang="fr-FR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Nommez les différentes situations et justifiez les choix des consignes pour chacune d’elles.</a:t>
            </a:r>
            <a:endParaRPr lang="fr-FR" b="1" dirty="0" smtClean="0"/>
          </a:p>
          <a:p>
            <a:r>
              <a:rPr lang="fr-FR" b="1" dirty="0" smtClean="0"/>
              <a:t>Stratégie :TPS</a:t>
            </a:r>
          </a:p>
          <a:p>
            <a:r>
              <a:rPr lang="fr-FR" b="1" dirty="0" smtClean="0"/>
              <a:t>Lien :T12</a:t>
            </a:r>
            <a:r>
              <a:rPr lang="fr-FR" b="0" dirty="0" smtClean="0"/>
              <a:t> exemples de situations</a:t>
            </a:r>
            <a:r>
              <a:rPr lang="fr-FR" b="0" baseline="0" dirty="0" smtClean="0"/>
              <a:t> à nommer.</a:t>
            </a:r>
            <a:endParaRPr lang="ar-DZ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42</a:t>
            </a:fld>
            <a:endParaRPr lang="fr-F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</a:t>
            </a:r>
            <a:r>
              <a:rPr lang="fr-FR" b="0" dirty="0" smtClean="0"/>
              <a:t>50 mn</a:t>
            </a:r>
          </a:p>
          <a:p>
            <a:r>
              <a:rPr lang="fr-FR" b="1" dirty="0" smtClean="0"/>
              <a:t>Consigne: </a:t>
            </a:r>
            <a:r>
              <a:rPr lang="fr-FR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partir de la situation mère de départ, proposez des situations élémentaires.</a:t>
            </a:r>
          </a:p>
          <a:p>
            <a:r>
              <a:rPr lang="fr-FR" b="1" dirty="0" smtClean="0"/>
              <a:t>Stratégie: </a:t>
            </a:r>
            <a:r>
              <a:rPr lang="fr-FR" b="0" dirty="0" smtClean="0"/>
              <a:t>stratégie du Souk</a:t>
            </a:r>
          </a:p>
          <a:p>
            <a:r>
              <a:rPr lang="fr-FR" b="1" dirty="0" smtClean="0"/>
              <a:t>Lien :T13</a:t>
            </a:r>
            <a:r>
              <a:rPr lang="fr-FR" b="0" dirty="0" smtClean="0"/>
              <a:t> situation</a:t>
            </a:r>
            <a:r>
              <a:rPr lang="fr-FR" b="0" baseline="0" dirty="0" smtClean="0"/>
              <a:t> de départ à analyser.</a:t>
            </a:r>
            <a:endParaRPr lang="ar-DZ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43</a:t>
            </a:fld>
            <a:endParaRPr lang="fr-F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44</a:t>
            </a:fld>
            <a:endParaRPr lang="fr-F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b="0" baseline="0" dirty="0" smtClean="0"/>
              <a:t> 5mn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45</a:t>
            </a:fld>
            <a:endParaRPr lang="fr-F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20 min</a:t>
            </a:r>
          </a:p>
          <a:p>
            <a:pPr rtl="0"/>
            <a:r>
              <a:rPr lang="fr-FR" b="1" baseline="0" dirty="0" smtClean="0"/>
              <a:t>L’enjeu de l’activité est de faire un travail de réflexion et d’amener les stagiaires  à déduire que  le problème se situe au niveau de l’apprentissage de la mobilisation, car les ressources sont déjà installées et la consigne est sensée être claire et précise.</a:t>
            </a:r>
          </a:p>
          <a:p>
            <a:pPr rtl="0"/>
            <a:r>
              <a:rPr lang="fr-FR" b="1" baseline="0" dirty="0" smtClean="0"/>
              <a:t>Stratégie: TPS</a:t>
            </a:r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47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:5 mn</a:t>
            </a:r>
          </a:p>
          <a:p>
            <a:r>
              <a:rPr lang="fr-FR" b="1" dirty="0" smtClean="0"/>
              <a:t> 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20 min</a:t>
            </a:r>
          </a:p>
          <a:p>
            <a:pPr rtl="0"/>
            <a:r>
              <a:rPr lang="fr-FR" b="1" baseline="0" dirty="0" smtClean="0"/>
              <a:t>Stratégie: </a:t>
            </a:r>
            <a:r>
              <a:rPr lang="fr-FR" b="0" baseline="0" dirty="0" smtClean="0"/>
              <a:t>tour de table.</a:t>
            </a:r>
          </a:p>
          <a:p>
            <a:pPr rtl="0"/>
            <a:r>
              <a:rPr lang="fr-FR" b="1" baseline="0" dirty="0" smtClean="0"/>
              <a:t>Enjeu : Amener les enseignants  stagiaires à repérer les éléments pertinents dans la situation d’intégration  ( situation complexe et inédite, contexte, tâche: mobilisation de ressources(compétences à développer)  et parfois , les critères et indicateurs: utilise…)  afin d’en concevoir une .</a:t>
            </a:r>
          </a:p>
          <a:p>
            <a:pPr rtl="0"/>
            <a:r>
              <a:rPr lang="fr-FR" b="1" baseline="0" dirty="0" smtClean="0"/>
              <a:t>Lien :T15 </a:t>
            </a:r>
            <a:r>
              <a:rPr lang="fr-FR" b="0" baseline="0" dirty="0" smtClean="0"/>
              <a:t>exemples de situation.</a:t>
            </a:r>
          </a:p>
          <a:p>
            <a:pPr rtl="0"/>
            <a:endParaRPr lang="ar-DZ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48</a:t>
            </a:fld>
            <a:endParaRPr lang="fr-F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</a:t>
            </a:r>
            <a:r>
              <a:rPr lang="fr-FR" b="1" baseline="0" dirty="0" smtClean="0"/>
              <a:t>30 min</a:t>
            </a:r>
          </a:p>
          <a:p>
            <a:pPr rtl="0"/>
            <a:r>
              <a:rPr lang="fr-FR" b="1" baseline="0" dirty="0" smtClean="0"/>
              <a:t>Stratégie: Stratégie du SOUK.</a:t>
            </a:r>
          </a:p>
          <a:p>
            <a:pPr rtl="0"/>
            <a:r>
              <a:rPr lang="fr-FR" b="1" baseline="0" dirty="0" smtClean="0"/>
              <a:t>Enjeu : Amener les enseignants  stagiaires à concevoir des situations d’intégration en s’appuyant sur les éléments pertinents tels que : la situation de communication ( complexe et inédite),  le contexte, la tâche: verbe d’action pour la mobilisation des ressources(compétences à développer)  et parfois , les critères et indicateurs: utilise…)  .</a:t>
            </a:r>
            <a:endParaRPr lang="ar-DZ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49</a:t>
            </a:fld>
            <a:endParaRPr lang="fr-F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</a:t>
            </a:r>
            <a:r>
              <a:rPr lang="fr-FR" b="1" baseline="0" dirty="0" smtClean="0"/>
              <a:t>35 min</a:t>
            </a:r>
          </a:p>
          <a:p>
            <a:pPr rtl="0"/>
            <a:r>
              <a:rPr lang="fr-FR" b="1" baseline="0" dirty="0" smtClean="0"/>
              <a:t>Stratégie: TPS </a:t>
            </a:r>
          </a:p>
          <a:p>
            <a:pPr rtl="0"/>
            <a:r>
              <a:rPr lang="fr-FR" b="1" u="sng" baseline="0" dirty="0" smtClean="0"/>
              <a:t>Enjeu</a:t>
            </a:r>
            <a:r>
              <a:rPr lang="fr-FR" b="1" baseline="0" dirty="0" smtClean="0"/>
              <a:t> : Amener les enseignants  stagiaires à retrouver les étapes  nécessaires à l’apprentissage de la mobilisation: </a:t>
            </a:r>
          </a:p>
          <a:p>
            <a:pPr rtl="0"/>
            <a:r>
              <a:rPr lang="fr-FR" b="1" baseline="0" dirty="0" smtClean="0"/>
              <a:t>-Etape1: présenter  la tâche , si besoin est, l’expliciter ( par l’enseignant).</a:t>
            </a:r>
          </a:p>
          <a:p>
            <a:pPr rtl="0"/>
            <a:r>
              <a:rPr lang="fr-FR" b="1" baseline="0" dirty="0" smtClean="0"/>
              <a:t>-Etape 2: travail individuel(la tâche est réalisée individuellement)</a:t>
            </a:r>
          </a:p>
          <a:p>
            <a:pPr rtl="0"/>
            <a:r>
              <a:rPr lang="fr-FR" b="1" baseline="0" dirty="0" smtClean="0"/>
              <a:t>-Etape 3:travail collectif (sortir avec une seule production avec désignation d’un rapporteur  et d’un scripteur pour chaque groupe).</a:t>
            </a:r>
          </a:p>
          <a:p>
            <a:pPr rtl="0"/>
            <a:r>
              <a:rPr lang="fr-FR" b="1" baseline="0" dirty="0" smtClean="0"/>
              <a:t>-Etapes 4:présentation des travaux par les représentants des groupes en justifiant les ressources utilisées.</a:t>
            </a:r>
          </a:p>
          <a:p>
            <a:pPr rtl="0"/>
            <a:r>
              <a:rPr lang="fr-FR" b="1" baseline="0" dirty="0" smtClean="0"/>
              <a:t>-Etape 5:Co-correction et remédiation  par l’enseignant avec mise en valeur des éléments pertinents  qui ont permis aux élèves de produire.</a:t>
            </a:r>
          </a:p>
          <a:p>
            <a:pPr rtl="0"/>
            <a:r>
              <a:rPr lang="fr-FR" b="1" baseline="0" dirty="0" smtClean="0"/>
              <a:t>L’important dans ce travail est l’attitude de l’enseignant pour apprendre la mobilisation à ses élèves et que ceux-là arrivent à justifier leurs choix : type de texte, les ressources…</a:t>
            </a:r>
          </a:p>
          <a:p>
            <a:pPr rtl="0"/>
            <a:r>
              <a:rPr lang="fr-FR" b="1" baseline="0" dirty="0" smtClean="0"/>
              <a:t>Lien :T17</a:t>
            </a:r>
            <a:r>
              <a:rPr lang="fr-FR" b="0" baseline="0" dirty="0" smtClean="0"/>
              <a:t> vidéo de la dictée négociée.</a:t>
            </a:r>
          </a:p>
          <a:p>
            <a:pPr rtl="0"/>
            <a:r>
              <a:rPr lang="fr-FR" b="1" baseline="0" dirty="0" smtClean="0"/>
              <a:t>Lien :T17’ </a:t>
            </a:r>
            <a:r>
              <a:rPr lang="fr-FR" b="0" baseline="0" dirty="0" smtClean="0"/>
              <a:t>fiche d’observation de la vidéo.</a:t>
            </a:r>
          </a:p>
          <a:p>
            <a:pPr rtl="0"/>
            <a:endParaRPr lang="fr-FR" b="1" baseline="0" dirty="0" smtClean="0"/>
          </a:p>
          <a:p>
            <a:pPr rtl="0"/>
            <a:endParaRPr lang="ar-DZ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50</a:t>
            </a:fld>
            <a:endParaRPr lang="fr-F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Prolongement ( inter session): </a:t>
            </a:r>
          </a:p>
          <a:p>
            <a:r>
              <a:rPr lang="fr-FR" b="1" dirty="0" smtClean="0"/>
              <a:t>Demander aux stagiaires de concevoir des fiches pédagogiques de l’apprentissage de la mobilisation pour</a:t>
            </a:r>
            <a:r>
              <a:rPr lang="fr-FR" b="1" baseline="0" dirty="0" smtClean="0"/>
              <a:t> la session à venir(session n°03), les mettre en pratique entre temps et revenir avec un </a:t>
            </a:r>
            <a:r>
              <a:rPr lang="fr-FR" b="1" baseline="0" dirty="0" err="1" smtClean="0"/>
              <a:t>feed</a:t>
            </a:r>
            <a:r>
              <a:rPr lang="fr-FR" b="1" baseline="0" smtClean="0"/>
              <a:t> back. </a:t>
            </a:r>
            <a:r>
              <a:rPr lang="fr-FR" b="1" smtClean="0"/>
              <a:t> </a:t>
            </a:r>
            <a:endParaRPr lang="ar-DZ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51</a:t>
            </a:fld>
            <a:endParaRPr lang="fr-F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10mn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le stagiaire est appelé à remplir la 3</a:t>
            </a:r>
            <a:r>
              <a:rPr lang="fr-FR" b="0" baseline="30000" dirty="0" smtClean="0"/>
              <a:t>e</a:t>
            </a:r>
            <a:r>
              <a:rPr lang="fr-FR" b="0" baseline="0" dirty="0" smtClean="0"/>
              <a:t> case à la fin de la formation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82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1"/>
            <a:r>
              <a:rPr lang="fr-FR" b="1" dirty="0" smtClean="0"/>
              <a:t>Durée:</a:t>
            </a:r>
            <a:r>
              <a:rPr lang="fr-FR" dirty="0" smtClean="0"/>
              <a:t>5mn</a:t>
            </a:r>
            <a:endParaRPr lang="ar-DZ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26854-C1B1-4A78-9BDB-D60DCBC3B689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220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 10 mn</a:t>
            </a:r>
          </a:p>
          <a:p>
            <a:r>
              <a:rPr lang="fr-FR" b="1" dirty="0" smtClean="0"/>
              <a:t>En groupes de deux, les stagiaires discutent pour trouver au minimum trois points communs les concernant.</a:t>
            </a:r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b="0" baseline="0" dirty="0" smtClean="0"/>
              <a:t> 15mn</a:t>
            </a:r>
            <a:endParaRPr lang="fr-FR" b="1" baseline="0" dirty="0" smtClean="0"/>
          </a:p>
          <a:p>
            <a:r>
              <a:rPr lang="fr-FR" b="1" baseline="0" dirty="0" smtClean="0"/>
              <a:t>Stratégie: </a:t>
            </a:r>
            <a:r>
              <a:rPr lang="fr-FR" b="0" baseline="0" dirty="0" smtClean="0"/>
              <a:t>tour de table pour se présenter.</a:t>
            </a:r>
            <a:endParaRPr lang="ar-DZ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 smtClean="0"/>
              <a:t> </a:t>
            </a:r>
            <a:r>
              <a:rPr lang="fr-FR" b="1" baseline="0" dirty="0" smtClean="0"/>
              <a:t>Durée: 15 mn</a:t>
            </a:r>
            <a:endParaRPr lang="fr-FR" dirty="0" smtClean="0"/>
          </a:p>
          <a:p>
            <a:r>
              <a:rPr lang="fr-FR" b="1" dirty="0" smtClean="0"/>
              <a:t>Consigne:</a:t>
            </a:r>
            <a:endParaRPr lang="fr-FR" b="0" baseline="0" dirty="0" smtClean="0"/>
          </a:p>
          <a:p>
            <a:pPr rtl="0"/>
            <a:r>
              <a:rPr lang="fr-FR" b="0" baseline="0" dirty="0" smtClean="0"/>
              <a:t>Complète les deux premières colonnes ( le stagiaire sera appelé à remplir la 3</a:t>
            </a:r>
            <a:r>
              <a:rPr lang="fr-FR" b="0" baseline="30000" dirty="0" smtClean="0"/>
              <a:t>e</a:t>
            </a:r>
            <a:r>
              <a:rPr lang="fr-FR" b="0" baseline="0" dirty="0" smtClean="0"/>
              <a:t> case à la fin du module).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82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dirty="0" smtClean="0"/>
              <a:t>  40mn</a:t>
            </a:r>
          </a:p>
          <a:p>
            <a:r>
              <a:rPr lang="fr-FR" b="1" dirty="0" smtClean="0"/>
              <a:t>Stratégie: </a:t>
            </a:r>
            <a:r>
              <a:rPr lang="fr-FR" dirty="0" smtClean="0"/>
              <a:t>remue-méninge. (pour aboutir à la notion de didactique)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/>
              <a:t>Consigne:</a:t>
            </a:r>
            <a:r>
              <a:rPr lang="fr-FR" baseline="0" dirty="0" smtClean="0"/>
              <a:t> que ferais-tu face à une situation pareille?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72FB-6EAB-4E72-80EC-A393F5158A9D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3ACB-95D3-441C-999C-688A828DAAB0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D5AC-8D37-45C7-A770-56E42C938A79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7239000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2"/>
            <a:ext cx="8763000" cy="46481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676400" y="1348565"/>
            <a:ext cx="7239000" cy="381000"/>
          </a:xfrm>
        </p:spPr>
        <p:txBody>
          <a:bodyPr anchor="ctr">
            <a:noAutofit/>
          </a:bodyPr>
          <a:lstStyle>
            <a:lvl1pPr>
              <a:buNone/>
              <a:defRPr sz="2400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7CC09-BC42-4AE2-AF21-EC983BDCB89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229EC-43FF-4A02-B5E8-90D2D8E8359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7463-4074-44C6-9414-0FFFB8D748D3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735F-F765-4AE8-884B-37F7C4D994E7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8635-8A54-4184-B1C8-CBB3BA0C4DA1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FA71C-E167-4530-BBBD-074C4050B6D3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E32D2-3B70-4610-9BA9-A2DA58F50998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1BFA-03BD-4A0C-8E96-415B62E6D45F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C7E5-C928-484D-B97F-79C172E61789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E9C46-F81A-4DF2-BB03-C00DF147E100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911B4-C6A4-4B9A-89F9-1E1914D28C97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documents/T2.doc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hyperlink" Target="documents/T2'.jpg" TargetMode="External"/><Relationship Id="rId4" Type="http://schemas.openxmlformats.org/officeDocument/2006/relationships/hyperlink" Target="documents%20Didactique/T2.doc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documents/T3.doc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Didactique%20%20%20lien/verbes%20d'action.doc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documents/T4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documents/T5.doc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documents/T6.doc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documents/T6'.docx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documents/T7.doc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documents/T8.docx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documents/T9.doc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documents/T9'.VOB" TargetMode="External"/><Relationship Id="rId4" Type="http://schemas.openxmlformats.org/officeDocument/2006/relationships/hyperlink" Target="documents%20Didactique/T9'.VOB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documents/T9''.docx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documents/T10.VOB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documents%20Didactique/N&#176;13%20Identifier%20les%20situations.docx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hyperlink" Target="documents/T12.docx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documents/T13.docx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documents/T15.docx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documents/T17.flv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Didactique%20%20%20lien/fiche%20d'observation.docx" TargetMode="External"/><Relationship Id="rId4" Type="http://schemas.openxmlformats.org/officeDocument/2006/relationships/hyperlink" Target="documents/T17'.docx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4vector.com/free-vector/time-temps-100179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10BF899E-5B7B-49D5-982A-90A4DA47C528}"/>
              </a:ext>
            </a:extLst>
          </p:cNvPr>
          <p:cNvSpPr/>
          <p:nvPr/>
        </p:nvSpPr>
        <p:spPr>
          <a:xfrm>
            <a:off x="785786" y="1916832"/>
            <a:ext cx="7858179" cy="18693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tx1"/>
                </a:solidFill>
              </a:rPr>
              <a:t>Formation préparatoire des enseignants pendant le stage </a:t>
            </a:r>
            <a:r>
              <a:rPr lang="fr-FR" sz="2800" b="1" dirty="0" smtClean="0">
                <a:solidFill>
                  <a:schemeClr val="tx1"/>
                </a:solidFill>
              </a:rPr>
              <a:t>expérimental</a:t>
            </a:r>
            <a:endParaRPr lang="fr-FR" sz="2800" b="1" dirty="0" smtClean="0">
              <a:solidFill>
                <a:schemeClr val="tx1"/>
              </a:solidFill>
            </a:endParaRPr>
          </a:p>
          <a:p>
            <a:pPr algn="ctr"/>
            <a:r>
              <a:rPr lang="fr-FR" sz="2800" b="1" dirty="0" smtClean="0">
                <a:solidFill>
                  <a:schemeClr val="tx1"/>
                </a:solidFill>
              </a:rPr>
              <a:t>1</a:t>
            </a:r>
            <a:r>
              <a:rPr lang="fr-FR" sz="2800" b="1" baseline="30000" dirty="0" smtClean="0">
                <a:solidFill>
                  <a:schemeClr val="tx1"/>
                </a:solidFill>
              </a:rPr>
              <a:t>ère</a:t>
            </a:r>
            <a:r>
              <a:rPr lang="fr-FR" sz="2800" b="1" dirty="0" smtClean="0">
                <a:solidFill>
                  <a:schemeClr val="tx1"/>
                </a:solidFill>
              </a:rPr>
              <a:t> session</a:t>
            </a:r>
          </a:p>
          <a:p>
            <a:pPr algn="ctr" rtl="1"/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="" xmlns:a16="http://schemas.microsoft.com/office/drawing/2014/main" id="{E901D3E9-7B94-41D2-B313-FCB9AF29355F}"/>
              </a:ext>
            </a:extLst>
          </p:cNvPr>
          <p:cNvSpPr/>
          <p:nvPr/>
        </p:nvSpPr>
        <p:spPr>
          <a:xfrm>
            <a:off x="1571604" y="4005064"/>
            <a:ext cx="6286544" cy="12813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r-FR" sz="3200" b="1" dirty="0" smtClean="0">
                <a:solidFill>
                  <a:schemeClr val="tx1"/>
                </a:solidFill>
              </a:rPr>
              <a:t>Connaissance professionnelle</a:t>
            </a:r>
          </a:p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 Didactique du F.L.E</a:t>
            </a:r>
            <a:endParaRPr lang="fr-FR" sz="60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53893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642" y="0"/>
            <a:ext cx="1746359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1396891" y="259140"/>
            <a:ext cx="6000750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>
                <a:cs typeface="+mj-cs"/>
              </a:rPr>
              <a:t>République Algérienne démocratique et populaire</a:t>
            </a:r>
            <a:endParaRPr lang="ar-SA" sz="2000" b="1" dirty="0">
              <a:latin typeface="MS Mincho" pitchFamily="49" charset="-128"/>
              <a:ea typeface="MS Mincho" pitchFamily="49" charset="-128"/>
              <a:cs typeface="+mj-cs"/>
            </a:endParaRPr>
          </a:p>
          <a:p>
            <a:pPr algn="ctr" rtl="1"/>
            <a:r>
              <a:rPr lang="fr-FR" sz="2000" b="1" dirty="0" smtClean="0">
                <a:latin typeface="+mj-lt"/>
                <a:ea typeface="MS Mincho" pitchFamily="49" charset="-128"/>
                <a:cs typeface="+mj-cs"/>
              </a:rPr>
              <a:t>Ministère de l’éducation Nationale</a:t>
            </a:r>
            <a:endParaRPr lang="ar-DZ" sz="2000" b="1" dirty="0" smtClean="0">
              <a:latin typeface="+mj-lt"/>
              <a:ea typeface="MS Mincho" pitchFamily="49" charset="-128"/>
              <a:cs typeface="+mj-cs"/>
            </a:endParaRPr>
          </a:p>
          <a:p>
            <a:pPr algn="ctr" rtl="1"/>
            <a:r>
              <a:rPr lang="fr-FR" sz="2000" b="1" dirty="0" smtClean="0">
                <a:latin typeface="+mj-lt"/>
                <a:ea typeface="MS Mincho" pitchFamily="49" charset="-128"/>
              </a:rPr>
              <a:t>Inspection générale de la pédagogie</a:t>
            </a:r>
            <a:endParaRPr lang="fr-FR" sz="2000" dirty="0">
              <a:latin typeface="+mj-lt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 smtClean="0"/>
              <a:t>Didactique du F.L.E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3534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214282" y="1571612"/>
            <a:ext cx="2590800" cy="3962400"/>
          </a:xfrm>
          <a:prstGeom prst="rightArrowCallou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prstClr val="white"/>
                </a:solidFill>
                <a:latin typeface="Candara" pitchFamily="34" charset="0"/>
              </a:rPr>
              <a:t>Complète</a:t>
            </a:r>
            <a:r>
              <a:rPr lang="en-US" sz="2400" dirty="0" smtClean="0">
                <a:solidFill>
                  <a:prstClr val="white"/>
                </a:solidFill>
                <a:latin typeface="Candara" pitchFamily="34" charset="0"/>
              </a:rPr>
              <a:t> le tableau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2786050" y="2285993"/>
          <a:ext cx="6096000" cy="30232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1285884"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K</a:t>
                      </a:r>
                      <a:endParaRPr lang="ar-DZ" sz="1600" b="1" dirty="0" smtClean="0">
                        <a:cs typeface="sultan - free" pitchFamily="2" charset="-78"/>
                      </a:endParaRPr>
                    </a:p>
                    <a:p>
                      <a:pPr algn="ctr" rtl="0"/>
                      <a:r>
                        <a:rPr lang="fr-FR" sz="1200" dirty="0" smtClean="0">
                          <a:cs typeface="sultan - free" pitchFamily="2" charset="-78"/>
                        </a:rPr>
                        <a:t>Ce que je sais  de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la didactique du FLE.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w</a:t>
                      </a:r>
                    </a:p>
                    <a:p>
                      <a:pPr algn="ctr" rtl="0"/>
                      <a:r>
                        <a:rPr lang="fr-FR" sz="1200" dirty="0" smtClean="0">
                          <a:cs typeface="sultan - free" pitchFamily="2" charset="-78"/>
                        </a:rPr>
                        <a:t>Ce que j’aimerais  savoir de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la didactique du FLE.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L</a:t>
                      </a:r>
                    </a:p>
                    <a:p>
                      <a:pPr algn="ctr" rtl="0"/>
                      <a:r>
                        <a:rPr lang="fr-FR" sz="1200" dirty="0" smtClean="0">
                          <a:cs typeface="sultan - free" pitchFamily="2" charset="-78"/>
                        </a:rPr>
                        <a:t>Ce que j’ai appris.</a:t>
                      </a:r>
                      <a:endParaRPr lang="fr-FR" sz="28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86454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1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Tâche n°01</a:t>
            </a:r>
            <a:r>
              <a:rPr lang="fr-FR" dirty="0" smtClean="0"/>
              <a:t/>
            </a:r>
            <a:br>
              <a:rPr lang="fr-FR" dirty="0" smtClean="0"/>
            </a:b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fr-FR" dirty="0" smtClean="0"/>
              <a:t>Un enseignant a proposé l’exercice suivant aux élèves: Accorde le verbe mis entre parenthèses avec le sujet: Les enfants (jouer)dans la cour.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fr-FR" dirty="0" smtClean="0"/>
              <a:t>La plupart  des </a:t>
            </a:r>
            <a:r>
              <a:rPr lang="fr-FR" smtClean="0"/>
              <a:t>élèves n’ont </a:t>
            </a:r>
            <a:r>
              <a:rPr lang="fr-FR" dirty="0" smtClean="0"/>
              <a:t>pas accordé correctement le verbe.</a:t>
            </a:r>
          </a:p>
          <a:p>
            <a:pPr algn="ctr"/>
            <a:endParaRPr lang="fr-FR" dirty="0" smtClean="0"/>
          </a:p>
          <a:p>
            <a:pPr algn="ctr">
              <a:buNone/>
            </a:pP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857224" y="1285860"/>
            <a:ext cx="7239000" cy="381000"/>
          </a:xfrm>
        </p:spPr>
        <p:txBody>
          <a:bodyPr/>
          <a:lstStyle/>
          <a:p>
            <a:pPr algn="ctr"/>
            <a:r>
              <a:rPr lang="fr-FR" sz="3200" b="1" dirty="0" smtClean="0">
                <a:latin typeface="+mn-lt"/>
              </a:rPr>
              <a:t>Situation problème </a:t>
            </a:r>
            <a:endParaRPr lang="ar-DZ" sz="3200" b="1" dirty="0">
              <a:latin typeface="+mn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357826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239000" cy="1020762"/>
          </a:xfrm>
        </p:spPr>
        <p:txBody>
          <a:bodyPr/>
          <a:lstStyle/>
          <a:p>
            <a:r>
              <a:rPr lang="fr-FR" b="1" dirty="0" smtClean="0"/>
              <a:t>Tâche n°02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dirty="0" smtClean="0">
                <a:hlinkClick r:id="rId3" action="ppaction://hlinkfile"/>
              </a:rPr>
              <a:t>Triangle</a:t>
            </a:r>
            <a:r>
              <a:rPr lang="fr-FR" dirty="0" smtClean="0">
                <a:hlinkClick r:id="rId4" action="ppaction://hlinkfile"/>
              </a:rPr>
              <a:t> </a:t>
            </a:r>
            <a:r>
              <a:rPr lang="fr-FR" dirty="0" smtClean="0"/>
              <a:t>  </a:t>
            </a:r>
            <a:r>
              <a:rPr lang="fr-FR" dirty="0" smtClean="0">
                <a:hlinkClick r:id="rId5" action="ppaction://hlinkfile"/>
              </a:rPr>
              <a:t>didactique</a:t>
            </a:r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 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286388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2</a:t>
            </a:r>
            <a:r>
              <a:rPr lang="fr-FR" sz="4000" baseline="30000" dirty="0" smtClean="0">
                <a:cs typeface="+mj-cs"/>
              </a:rPr>
              <a:t>ème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Feedback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85926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786454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Objectifs de la séance:</a:t>
            </a:r>
          </a:p>
          <a:p>
            <a:pPr>
              <a:buNone/>
            </a:pPr>
            <a:r>
              <a:rPr lang="fr-FR" dirty="0" smtClean="0"/>
              <a:t>   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Distinguer les différentes approches.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Identifier les verbes d’action, et les classer dans la pyramide de la taxonomie de BLOOM.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/>
              <a:t>Tâche n°03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600200"/>
            <a:ext cx="8229600" cy="4525963"/>
          </a:xfrm>
        </p:spPr>
        <p:txBody>
          <a:bodyPr/>
          <a:lstStyle/>
          <a:p>
            <a:endParaRPr lang="fr-FR" dirty="0" smtClean="0">
              <a:cs typeface="+mj-cs"/>
            </a:endParaRPr>
          </a:p>
          <a:p>
            <a:pPr algn="ctr">
              <a:buNone/>
            </a:pPr>
            <a:r>
              <a:rPr lang="fr-FR" sz="3600" b="1" dirty="0" smtClean="0"/>
              <a:t>Evolution de la </a:t>
            </a:r>
            <a:r>
              <a:rPr lang="fr-FR" sz="3600" b="1" dirty="0" smtClean="0">
                <a:hlinkClick r:id="rId3" action="ppaction://hlinkfile"/>
              </a:rPr>
              <a:t>didactique</a:t>
            </a:r>
            <a:endParaRPr lang="fr-FR" b="1" dirty="0" smtClean="0"/>
          </a:p>
          <a:p>
            <a:pPr algn="ctr">
              <a:buNone/>
            </a:pPr>
            <a:endParaRPr lang="fr-FR" dirty="0" smtClean="0">
              <a:cs typeface="+mj-cs"/>
            </a:endParaRPr>
          </a:p>
          <a:p>
            <a:endParaRPr lang="fr-FR" dirty="0" smtClean="0">
              <a:cs typeface="+mj-cs"/>
            </a:endParaRPr>
          </a:p>
          <a:p>
            <a:endParaRPr lang="ar-DZ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643578"/>
            <a:ext cx="977236" cy="95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6369072"/>
          </a:xfrm>
        </p:spPr>
        <p:txBody>
          <a:bodyPr/>
          <a:lstStyle/>
          <a:p>
            <a:pPr algn="l" rtl="0"/>
            <a:r>
              <a:rPr lang="fr-FR" dirty="0" smtClean="0"/>
              <a:t> </a:t>
            </a:r>
            <a:endParaRPr lang="ar-DZ" dirty="0"/>
          </a:p>
        </p:txBody>
      </p:sp>
      <p:sp>
        <p:nvSpPr>
          <p:cNvPr id="4" name="Rounded Rectangle 3"/>
          <p:cNvSpPr/>
          <p:nvPr/>
        </p:nvSpPr>
        <p:spPr>
          <a:xfrm>
            <a:off x="2928926" y="2643182"/>
            <a:ext cx="3286148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2400" dirty="0" smtClean="0"/>
              <a:t>PRATIQUES PEDAGOGIQUES</a:t>
            </a:r>
            <a:endParaRPr lang="ar-DZ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572132" y="1857364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V="1">
            <a:off x="2786050" y="1857364"/>
            <a:ext cx="71438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4035421" y="4750603"/>
            <a:ext cx="92948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286380" y="714356"/>
            <a:ext cx="321471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r-FR" sz="2400" dirty="0" smtClean="0"/>
              <a:t>APPROCHE PAR OBJECTIFS</a:t>
            </a:r>
            <a:endParaRPr lang="ar-DZ" sz="2400" dirty="0"/>
          </a:p>
        </p:txBody>
      </p:sp>
      <p:sp>
        <p:nvSpPr>
          <p:cNvPr id="16" name="Oval 15"/>
          <p:cNvSpPr/>
          <p:nvPr/>
        </p:nvSpPr>
        <p:spPr>
          <a:xfrm>
            <a:off x="714348" y="785794"/>
            <a:ext cx="371477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r-FR" sz="2400" dirty="0" smtClean="0"/>
              <a:t>APPROCHE PAR CONTENUS</a:t>
            </a:r>
            <a:endParaRPr lang="ar-DZ" sz="2400" dirty="0"/>
          </a:p>
        </p:txBody>
      </p:sp>
      <p:sp>
        <p:nvSpPr>
          <p:cNvPr id="17" name="Oval 16"/>
          <p:cNvSpPr/>
          <p:nvPr/>
        </p:nvSpPr>
        <p:spPr>
          <a:xfrm>
            <a:off x="3000364" y="5286388"/>
            <a:ext cx="342902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r-FR" sz="2400" dirty="0" smtClean="0"/>
              <a:t>APPROCHE PAR COMPETENCES</a:t>
            </a:r>
            <a:endParaRPr lang="ar-DZ" sz="2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13" name="Image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86454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n°04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r-FR" dirty="0" smtClean="0">
              <a:hlinkClick r:id="rId3" action="ppaction://hlinkfile"/>
            </a:endParaRPr>
          </a:p>
          <a:p>
            <a:pPr algn="ctr">
              <a:buNone/>
            </a:pPr>
            <a:r>
              <a:rPr lang="fr-FR" dirty="0" smtClean="0">
                <a:hlinkClick r:id="rId4" action="ppaction://hlinkfile"/>
              </a:rPr>
              <a:t>Les verbes</a:t>
            </a:r>
            <a:r>
              <a:rPr lang="fr-FR" dirty="0" smtClean="0"/>
              <a:t> d’action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643578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n°05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  </a:t>
            </a:r>
            <a:endParaRPr lang="en-US" dirty="0" smtClean="0"/>
          </a:p>
          <a:p>
            <a:pPr algn="ctr">
              <a:buNone/>
            </a:pPr>
            <a:r>
              <a:rPr lang="fr-FR" dirty="0" smtClean="0">
                <a:hlinkClick r:id="rId3" action="ppaction://hlinkfile"/>
              </a:rPr>
              <a:t>La taxonomie</a:t>
            </a:r>
            <a:r>
              <a:rPr lang="fr-FR" dirty="0" smtClean="0"/>
              <a:t> de Bloom</a:t>
            </a:r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286388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 1</a:t>
            </a:r>
            <a:r>
              <a:rPr lang="fr-FR" sz="4000" baseline="30000" dirty="0" smtClean="0">
                <a:cs typeface="+mj-cs"/>
              </a:rPr>
              <a:t>ère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Didactique</a:t>
            </a: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 3</a:t>
            </a:r>
            <a:r>
              <a:rPr lang="fr-FR" sz="4000" baseline="30000" dirty="0" smtClean="0">
                <a:cs typeface="+mj-cs"/>
              </a:rPr>
              <a:t>ème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Feedback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5328" y="2390995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643578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 de la séance: </a:t>
            </a:r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Discriminer les différentes caractéristiques d’un objectif pédagogique. </a:t>
            </a:r>
            <a:endParaRPr lang="ar-DZ" b="1" u="sng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  </a:t>
            </a:r>
            <a:r>
              <a:rPr lang="fr-FR" sz="8800" b="1" dirty="0" smtClean="0">
                <a:solidFill>
                  <a:srgbClr val="FF0000"/>
                </a:solidFill>
              </a:rPr>
              <a:t>S</a:t>
            </a:r>
            <a:r>
              <a:rPr lang="fr-FR" sz="8800" b="1" dirty="0" smtClean="0">
                <a:solidFill>
                  <a:srgbClr val="00B050"/>
                </a:solidFill>
              </a:rPr>
              <a:t>M</a:t>
            </a:r>
            <a:r>
              <a:rPr lang="fr-FR" sz="8800" b="1" dirty="0" smtClean="0">
                <a:solidFill>
                  <a:srgbClr val="FFFF00"/>
                </a:solidFill>
              </a:rPr>
              <a:t>A</a:t>
            </a:r>
            <a:r>
              <a:rPr lang="fr-FR" sz="8800" b="1" dirty="0" smtClean="0">
                <a:solidFill>
                  <a:srgbClr val="7030A0"/>
                </a:solidFill>
              </a:rPr>
              <a:t>R</a:t>
            </a:r>
            <a:r>
              <a:rPr lang="fr-FR" sz="8800" b="1" dirty="0" smtClean="0">
                <a:solidFill>
                  <a:srgbClr val="C00000"/>
                </a:solidFill>
              </a:rPr>
              <a:t>T</a:t>
            </a:r>
          </a:p>
          <a:p>
            <a:pPr>
              <a:buNone/>
            </a:pPr>
            <a:endParaRPr lang="fr-FR" sz="12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n°06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Les objectifs pédagogiques</a:t>
            </a:r>
          </a:p>
          <a:p>
            <a:pPr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      </a:t>
            </a:r>
            <a:r>
              <a:rPr lang="fr-FR" sz="8800" b="1" dirty="0" smtClean="0">
                <a:solidFill>
                  <a:srgbClr val="FF0000"/>
                </a:solidFill>
                <a:hlinkClick r:id="rId3" action="ppaction://hlinkfile"/>
              </a:rPr>
              <a:t>S</a:t>
            </a:r>
            <a:r>
              <a:rPr lang="fr-FR" sz="8800" b="1" dirty="0" smtClean="0">
                <a:solidFill>
                  <a:srgbClr val="FF0000"/>
                </a:solidFill>
              </a:rPr>
              <a:t>       </a:t>
            </a:r>
            <a:r>
              <a:rPr lang="fr-FR" sz="8800" b="1" dirty="0" smtClean="0">
                <a:solidFill>
                  <a:srgbClr val="00B050"/>
                </a:solidFill>
                <a:hlinkClick r:id="rId4" action="ppaction://hlinkfile"/>
              </a:rPr>
              <a:t>M</a:t>
            </a:r>
            <a:endParaRPr lang="fr-FR" sz="88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643578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n°07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Les objectifs pédagogiques</a:t>
            </a:r>
          </a:p>
          <a:p>
            <a:pPr algn="ctr"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sz="9600" b="1" dirty="0" smtClean="0">
                <a:solidFill>
                  <a:srgbClr val="FFFF00"/>
                </a:solidFill>
                <a:hlinkClick r:id="rId3" action="ppaction://hlinkfile"/>
              </a:rPr>
              <a:t>A</a:t>
            </a:r>
            <a:endParaRPr lang="fr-FR" sz="9600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857892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n°08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Les objectifs pédagogiques</a:t>
            </a:r>
          </a:p>
          <a:p>
            <a:pPr algn="ctr"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sz="9600" b="1" dirty="0" smtClean="0">
                <a:solidFill>
                  <a:srgbClr val="7030A0"/>
                </a:solidFill>
                <a:hlinkClick r:id="rId3" action="ppaction://hlinkfile"/>
              </a:rPr>
              <a:t>R</a:t>
            </a:r>
            <a:r>
              <a:rPr lang="fr-FR" sz="9600" b="1" dirty="0" smtClean="0">
                <a:solidFill>
                  <a:srgbClr val="C00000"/>
                </a:solidFill>
                <a:hlinkClick r:id="rId3" action="ppaction://hlinkfile"/>
              </a:rPr>
              <a:t>T</a:t>
            </a:r>
            <a:endParaRPr lang="fr-FR" sz="9600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715016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4</a:t>
            </a:r>
            <a:r>
              <a:rPr lang="fr-FR" sz="4000" baseline="30000" dirty="0" smtClean="0">
                <a:cs typeface="+mj-cs"/>
              </a:rPr>
              <a:t>ème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Feedback</a:t>
            </a:r>
            <a:endParaRPr lang="ar-DZ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3428" y="2101276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786454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b="1" u="sng" dirty="0" smtClean="0"/>
          </a:p>
          <a:p>
            <a:pPr>
              <a:buNone/>
            </a:pPr>
            <a:r>
              <a:rPr lang="fr-FR" b="1" u="sng" dirty="0" smtClean="0"/>
              <a:t>Objectif de la séance</a:t>
            </a:r>
            <a:r>
              <a:rPr lang="fr-FR" b="1" dirty="0" smtClean="0"/>
              <a:t>:</a:t>
            </a:r>
          </a:p>
          <a:p>
            <a:pPr>
              <a:buNone/>
            </a:pPr>
            <a:r>
              <a:rPr lang="fr-FR" b="1" dirty="0" smtClean="0"/>
              <a:t> </a:t>
            </a:r>
          </a:p>
          <a:p>
            <a:pPr>
              <a:buNone/>
            </a:pPr>
            <a:r>
              <a:rPr lang="fr-FR" dirty="0" smtClean="0"/>
              <a:t>Identifier les étapes d’une séance de la compréhension de l’oral.</a:t>
            </a:r>
            <a:r>
              <a:rPr lang="fr-FR" b="1" u="sng" dirty="0" smtClean="0"/>
              <a:t>  </a:t>
            </a:r>
            <a:endParaRPr lang="ar-DZ" b="1" u="sng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Tableau de bord</a:t>
            </a:r>
            <a:br>
              <a:rPr lang="fr-FR" dirty="0" smtClean="0"/>
            </a:br>
            <a:r>
              <a:rPr lang="fr-FR" dirty="0" smtClean="0"/>
              <a:t> </a:t>
            </a:r>
            <a:endParaRPr lang="ar-DZ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072492" cy="51444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04202"/>
                <a:gridCol w="1137612"/>
                <a:gridCol w="863968"/>
                <a:gridCol w="3458430"/>
                <a:gridCol w="208280"/>
              </a:tblGrid>
              <a:tr h="359130">
                <a:tc>
                  <a:txBody>
                    <a:bodyPr/>
                    <a:lstStyle/>
                    <a:p>
                      <a:pPr algn="ctr" rtl="1"/>
                      <a:r>
                        <a:rPr lang="fr-FR" sz="1400" dirty="0" smtClean="0"/>
                        <a:t>Stratégie</a:t>
                      </a:r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400" dirty="0" smtClean="0"/>
                        <a:t>N°</a:t>
                      </a:r>
                      <a:r>
                        <a:rPr lang="fr-FR" sz="1400" baseline="0" dirty="0" smtClean="0"/>
                        <a:t> Diapo</a:t>
                      </a:r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400" dirty="0" smtClean="0"/>
                        <a:t>Durée</a:t>
                      </a:r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r-FR" sz="1400" dirty="0" smtClean="0"/>
                        <a:t>Activités</a:t>
                      </a:r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DZ" sz="1400" dirty="0"/>
                    </a:p>
                  </a:txBody>
                  <a:tcPr/>
                </a:tc>
              </a:tr>
              <a:tr h="4643470">
                <a:tc>
                  <a:txBody>
                    <a:bodyPr/>
                    <a:lstStyle/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Tour de table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KWL</a:t>
                      </a:r>
                    </a:p>
                    <a:p>
                      <a:pPr algn="ctr" rtl="1"/>
                      <a:r>
                        <a:rPr lang="fr-FR" sz="1400" dirty="0" smtClean="0"/>
                        <a:t>Brainstorming</a:t>
                      </a:r>
                    </a:p>
                    <a:p>
                      <a:pPr algn="ctr" rtl="1"/>
                      <a:r>
                        <a:rPr lang="fr-FR" sz="1400" dirty="0" smtClean="0"/>
                        <a:t>En</a:t>
                      </a:r>
                      <a:r>
                        <a:rPr lang="fr-FR" sz="1400" baseline="0" dirty="0" smtClean="0"/>
                        <a:t> binômes</a:t>
                      </a:r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Tableau</a:t>
                      </a:r>
                      <a:r>
                        <a:rPr lang="fr-FR" sz="1400" baseline="0" dirty="0" smtClean="0"/>
                        <a:t> à remplir</a:t>
                      </a:r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Carte mentale</a:t>
                      </a:r>
                    </a:p>
                    <a:p>
                      <a:pPr algn="ctr" rtl="1"/>
                      <a:r>
                        <a:rPr lang="fr-FR" sz="1400" dirty="0" smtClean="0"/>
                        <a:t>Tableau à remplir</a:t>
                      </a:r>
                    </a:p>
                    <a:p>
                      <a:pPr algn="ctr" rtl="1"/>
                      <a:r>
                        <a:rPr lang="fr-FR" sz="1400" dirty="0" smtClean="0"/>
                        <a:t>TPS</a:t>
                      </a:r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Individuel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400" dirty="0" smtClean="0"/>
                        <a:t>2</a:t>
                      </a:r>
                    </a:p>
                    <a:p>
                      <a:pPr algn="ctr" rtl="1"/>
                      <a:r>
                        <a:rPr lang="fr-FR" sz="1400" dirty="0" smtClean="0"/>
                        <a:t>3</a:t>
                      </a:r>
                    </a:p>
                    <a:p>
                      <a:pPr algn="ctr" rtl="1"/>
                      <a:r>
                        <a:rPr lang="fr-FR" sz="1400" dirty="0" smtClean="0"/>
                        <a:t>6</a:t>
                      </a:r>
                    </a:p>
                    <a:p>
                      <a:pPr algn="ctr" rtl="1"/>
                      <a:r>
                        <a:rPr lang="fr-FR" sz="1400" dirty="0" smtClean="0"/>
                        <a:t>7</a:t>
                      </a:r>
                    </a:p>
                    <a:p>
                      <a:pPr algn="ctr" rtl="1"/>
                      <a:r>
                        <a:rPr lang="fr-FR" sz="1400" dirty="0" smtClean="0"/>
                        <a:t>8</a:t>
                      </a:r>
                    </a:p>
                    <a:p>
                      <a:pPr algn="ctr" rtl="1"/>
                      <a:r>
                        <a:rPr lang="fr-FR" sz="1400" dirty="0" smtClean="0"/>
                        <a:t>9</a:t>
                      </a:r>
                    </a:p>
                    <a:p>
                      <a:pPr algn="ctr" rtl="1"/>
                      <a:r>
                        <a:rPr lang="fr-FR" sz="1400" dirty="0" smtClean="0"/>
                        <a:t>10</a:t>
                      </a:r>
                    </a:p>
                    <a:p>
                      <a:pPr algn="ctr" rtl="1"/>
                      <a:r>
                        <a:rPr lang="fr-FR" sz="1400" dirty="0" smtClean="0"/>
                        <a:t>11</a:t>
                      </a:r>
                    </a:p>
                    <a:p>
                      <a:pPr algn="ctr" rtl="1"/>
                      <a:r>
                        <a:rPr lang="fr-FR" sz="1400" dirty="0" smtClean="0"/>
                        <a:t>12</a:t>
                      </a:r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14</a:t>
                      </a:r>
                    </a:p>
                    <a:p>
                      <a:pPr algn="ctr" rtl="1"/>
                      <a:r>
                        <a:rPr lang="fr-FR" sz="1400" dirty="0" smtClean="0"/>
                        <a:t>15</a:t>
                      </a:r>
                    </a:p>
                    <a:p>
                      <a:pPr algn="ctr" rtl="1"/>
                      <a:r>
                        <a:rPr lang="fr-FR" sz="1400" b="0" dirty="0" smtClean="0"/>
                        <a:t>16</a:t>
                      </a:r>
                    </a:p>
                    <a:p>
                      <a:pPr algn="ctr" rtl="1"/>
                      <a:r>
                        <a:rPr lang="fr-FR" sz="1400" b="0" dirty="0" smtClean="0"/>
                        <a:t>17</a:t>
                      </a:r>
                    </a:p>
                    <a:p>
                      <a:pPr algn="ctr" rtl="1"/>
                      <a:r>
                        <a:rPr lang="fr-FR" sz="1400" b="0" dirty="0" smtClean="0"/>
                        <a:t>18</a:t>
                      </a:r>
                    </a:p>
                    <a:p>
                      <a:pPr algn="ctr" rtl="1"/>
                      <a:r>
                        <a:rPr lang="fr-FR" sz="1400" b="0" dirty="0" smtClean="0"/>
                        <a:t>19</a:t>
                      </a:r>
                    </a:p>
                    <a:p>
                      <a:pPr algn="ctr" rtl="1"/>
                      <a:endParaRPr lang="fr-FR" sz="1400" b="0" dirty="0" smtClean="0"/>
                    </a:p>
                    <a:p>
                      <a:pPr algn="ctr" rtl="1"/>
                      <a:r>
                        <a:rPr lang="ar-DZ" sz="1400" b="0" dirty="0" smtClean="0"/>
                        <a:t>21</a:t>
                      </a:r>
                    </a:p>
                    <a:p>
                      <a:pPr algn="ctr" rtl="1"/>
                      <a:r>
                        <a:rPr lang="ar-DZ" sz="1400" b="0" dirty="0" smtClean="0"/>
                        <a:t>22</a:t>
                      </a:r>
                    </a:p>
                    <a:p>
                      <a:pPr algn="ctr" rtl="1"/>
                      <a:r>
                        <a:rPr lang="ar-DZ" sz="1400" b="0" dirty="0" smtClean="0"/>
                        <a:t>23</a:t>
                      </a:r>
                    </a:p>
                    <a:p>
                      <a:pPr algn="ctr" rtl="1"/>
                      <a:r>
                        <a:rPr lang="ar-DZ" sz="1400" b="0" dirty="0" smtClean="0"/>
                        <a:t>24</a:t>
                      </a:r>
                      <a:endParaRPr lang="ar-D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fr-FR" sz="1400" dirty="0" smtClean="0"/>
                    </a:p>
                    <a:p>
                      <a:pPr algn="ctr" rtl="0"/>
                      <a:endParaRPr lang="fr-FR" sz="1400" dirty="0" smtClean="0"/>
                    </a:p>
                    <a:p>
                      <a:pPr algn="ctr" rtl="0"/>
                      <a:r>
                        <a:rPr lang="fr-FR" sz="1400" dirty="0" smtClean="0"/>
                        <a:t>5 mn</a:t>
                      </a:r>
                    </a:p>
                    <a:p>
                      <a:pPr algn="ctr" rtl="0"/>
                      <a:r>
                        <a:rPr lang="fr-FR" sz="1400" dirty="0" smtClean="0"/>
                        <a:t>10 mn</a:t>
                      </a:r>
                    </a:p>
                    <a:p>
                      <a:pPr algn="ctr" rtl="0"/>
                      <a:r>
                        <a:rPr lang="fr-FR" sz="1400" dirty="0" smtClean="0"/>
                        <a:t>15mn</a:t>
                      </a:r>
                    </a:p>
                    <a:p>
                      <a:pPr algn="ctr" rtl="0"/>
                      <a:r>
                        <a:rPr lang="fr-FR" sz="1400" dirty="0" smtClean="0"/>
                        <a:t>/</a:t>
                      </a:r>
                    </a:p>
                    <a:p>
                      <a:pPr algn="ctr" rtl="0"/>
                      <a:r>
                        <a:rPr lang="fr-FR" sz="1400" dirty="0" smtClean="0"/>
                        <a:t>15mn</a:t>
                      </a:r>
                    </a:p>
                    <a:p>
                      <a:pPr algn="ctr" rtl="0"/>
                      <a:r>
                        <a:rPr lang="fr-FR" sz="1400" dirty="0" smtClean="0"/>
                        <a:t>40 mn</a:t>
                      </a:r>
                    </a:p>
                    <a:p>
                      <a:pPr algn="ctr" rtl="0"/>
                      <a:r>
                        <a:rPr lang="fr-FR" sz="1400" dirty="0" smtClean="0"/>
                        <a:t>30 mn</a:t>
                      </a:r>
                    </a:p>
                    <a:p>
                      <a:pPr algn="ctr" rtl="0"/>
                      <a:r>
                        <a:rPr lang="fr-FR" sz="1400" dirty="0" smtClean="0"/>
                        <a:t> </a:t>
                      </a:r>
                    </a:p>
                    <a:p>
                      <a:pPr algn="ctr" rtl="0"/>
                      <a:r>
                        <a:rPr lang="fr-FR" sz="1400" dirty="0" smtClean="0"/>
                        <a:t>15mn</a:t>
                      </a:r>
                    </a:p>
                    <a:p>
                      <a:pPr algn="ctr" rtl="0"/>
                      <a:r>
                        <a:rPr lang="fr-FR" sz="1400" dirty="0" smtClean="0"/>
                        <a:t>/</a:t>
                      </a:r>
                    </a:p>
                    <a:p>
                      <a:pPr algn="ctr" rtl="0"/>
                      <a:r>
                        <a:rPr lang="fr-FR" sz="1400" dirty="0" smtClean="0"/>
                        <a:t>45mn</a:t>
                      </a:r>
                    </a:p>
                    <a:p>
                      <a:pPr algn="ctr" rtl="0"/>
                      <a:r>
                        <a:rPr lang="fr-FR" sz="1400" dirty="0" smtClean="0"/>
                        <a:t>15 mn</a:t>
                      </a:r>
                    </a:p>
                    <a:p>
                      <a:pPr algn="ctr" rtl="0"/>
                      <a:r>
                        <a:rPr lang="fr-FR" sz="1400" dirty="0" smtClean="0"/>
                        <a:t>35 mn</a:t>
                      </a:r>
                    </a:p>
                    <a:p>
                      <a:pPr algn="ctr" rtl="0"/>
                      <a:r>
                        <a:rPr lang="fr-FR" sz="1400" dirty="0" smtClean="0"/>
                        <a:t>35mn </a:t>
                      </a:r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20 mn</a:t>
                      </a:r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35mn</a:t>
                      </a:r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DZ" sz="1400" b="1" u="sng" dirty="0" smtClean="0"/>
                        <a:t>  1</a:t>
                      </a:r>
                      <a:r>
                        <a:rPr lang="fr-FR" sz="1400" b="1" u="sng" dirty="0" smtClean="0"/>
                        <a:t>séance</a:t>
                      </a:r>
                      <a:r>
                        <a:rPr lang="ar-DZ" sz="1400" dirty="0" smtClean="0"/>
                        <a:t>  </a:t>
                      </a:r>
                    </a:p>
                    <a:p>
                      <a:pPr algn="l" rtl="0"/>
                      <a:r>
                        <a:rPr lang="fr-FR" sz="1400" dirty="0" smtClean="0"/>
                        <a:t>- </a:t>
                      </a:r>
                      <a:r>
                        <a:rPr lang="fr-FR" sz="1400" baseline="0" dirty="0" smtClean="0"/>
                        <a:t>Tableau de bord</a:t>
                      </a:r>
                      <a:endParaRPr lang="fr-FR" sz="1400" dirty="0" smtClean="0"/>
                    </a:p>
                    <a:p>
                      <a:pPr algn="l" rtl="0"/>
                      <a:r>
                        <a:rPr lang="fr-FR" sz="1400" dirty="0" smtClean="0"/>
                        <a:t>- Attentes</a:t>
                      </a:r>
                    </a:p>
                    <a:p>
                      <a:pPr algn="l" rtl="0">
                        <a:buFontTx/>
                        <a:buChar char="-"/>
                      </a:pPr>
                      <a:r>
                        <a:rPr lang="fr-FR" sz="1400" baseline="0" dirty="0" smtClean="0"/>
                        <a:t>-</a:t>
                      </a:r>
                      <a:r>
                        <a:rPr lang="fr-FR" sz="1400" dirty="0" smtClean="0"/>
                        <a:t>Brise glace</a:t>
                      </a:r>
                      <a:endParaRPr lang="fr-FR" sz="1400" baseline="0" dirty="0" smtClean="0"/>
                    </a:p>
                    <a:p>
                      <a:pPr algn="l" rtl="0">
                        <a:buFontTx/>
                        <a:buChar char="-"/>
                      </a:pPr>
                      <a:r>
                        <a:rPr lang="fr-FR" sz="1400" dirty="0" smtClean="0"/>
                        <a:t>Présentation</a:t>
                      </a:r>
                    </a:p>
                    <a:p>
                      <a:pPr algn="l" rtl="0"/>
                      <a:r>
                        <a:rPr lang="ar-DZ" sz="1400" dirty="0" smtClean="0"/>
                        <a:t> </a:t>
                      </a:r>
                      <a:r>
                        <a:rPr lang="fr-FR" sz="1400" dirty="0" smtClean="0"/>
                        <a:t>-</a:t>
                      </a:r>
                      <a:r>
                        <a:rPr lang="fr-FR" sz="1400" baseline="0" dirty="0" smtClean="0"/>
                        <a:t>Objectifs</a:t>
                      </a:r>
                      <a:endParaRPr lang="fr-FR" sz="1400" dirty="0" smtClean="0"/>
                    </a:p>
                    <a:p>
                      <a:pPr algn="l" rtl="0"/>
                      <a:r>
                        <a:rPr lang="fr-FR" sz="1400" dirty="0" smtClean="0"/>
                        <a:t> -KWL</a:t>
                      </a:r>
                    </a:p>
                    <a:p>
                      <a:pPr algn="l" rtl="0"/>
                      <a:r>
                        <a:rPr lang="fr-FR" sz="1400" dirty="0" smtClean="0"/>
                        <a:t>-Tâche n°1(situation de départ)</a:t>
                      </a:r>
                    </a:p>
                    <a:p>
                      <a:pPr algn="l" rtl="0"/>
                      <a:r>
                        <a:rPr lang="fr-FR" sz="1400" dirty="0" smtClean="0"/>
                        <a:t>-Tâche n°</a:t>
                      </a:r>
                      <a:r>
                        <a:rPr lang="fr-FR" sz="1400" baseline="0" dirty="0" smtClean="0"/>
                        <a:t> 2 (triangle didactique )</a:t>
                      </a:r>
                      <a:endParaRPr lang="fr-FR" sz="1400" dirty="0" smtClean="0"/>
                    </a:p>
                    <a:p>
                      <a:pPr algn="l" rtl="0"/>
                      <a:r>
                        <a:rPr lang="fr-FR" sz="1400" b="1" u="sng" dirty="0" smtClean="0"/>
                        <a:t>2</a:t>
                      </a:r>
                      <a:r>
                        <a:rPr lang="fr-FR" sz="1400" b="1" u="sng" baseline="30000" dirty="0" smtClean="0"/>
                        <a:t>ème</a:t>
                      </a:r>
                      <a:r>
                        <a:rPr lang="fr-FR" sz="1400" b="1" u="sng" dirty="0" smtClean="0"/>
                        <a:t> séance</a:t>
                      </a:r>
                    </a:p>
                    <a:p>
                      <a:pPr algn="l" rtl="0"/>
                      <a:r>
                        <a:rPr lang="fr-FR" sz="1400" b="0" u="none" dirty="0" smtClean="0"/>
                        <a:t>-</a:t>
                      </a:r>
                      <a:r>
                        <a:rPr lang="fr-FR" sz="1400" b="0" u="none" dirty="0" err="1" smtClean="0"/>
                        <a:t>Feed</a:t>
                      </a:r>
                      <a:r>
                        <a:rPr lang="fr-FR" sz="1400" b="0" u="none" dirty="0" smtClean="0"/>
                        <a:t> Back</a:t>
                      </a:r>
                    </a:p>
                    <a:p>
                      <a:pPr algn="l" rtl="0"/>
                      <a:r>
                        <a:rPr lang="fr-FR" sz="1400" b="0" u="none" dirty="0" smtClean="0"/>
                        <a:t>- Objectifs</a:t>
                      </a:r>
                    </a:p>
                    <a:p>
                      <a:pPr algn="l" rtl="0"/>
                      <a:r>
                        <a:rPr lang="fr-FR" sz="1400" dirty="0" smtClean="0"/>
                        <a:t>-Tâche </a:t>
                      </a:r>
                      <a:r>
                        <a:rPr lang="fr-FR" sz="1200" dirty="0" smtClean="0"/>
                        <a:t>n°3</a:t>
                      </a:r>
                      <a:r>
                        <a:rPr lang="fr-FR" sz="1200" baseline="0" dirty="0" smtClean="0"/>
                        <a:t> (Evolution de la didactique</a:t>
                      </a:r>
                      <a:r>
                        <a:rPr lang="fr-FR" sz="1400" baseline="0" dirty="0" smtClean="0"/>
                        <a:t>)</a:t>
                      </a:r>
                      <a:endParaRPr lang="fr-FR" sz="1400" dirty="0" smtClean="0"/>
                    </a:p>
                    <a:p>
                      <a:pPr algn="l" rtl="0"/>
                      <a:r>
                        <a:rPr lang="fr-FR" sz="1400" dirty="0" smtClean="0"/>
                        <a:t>-synthèse</a:t>
                      </a:r>
                    </a:p>
                    <a:p>
                      <a:pPr algn="l" rtl="0"/>
                      <a:r>
                        <a:rPr lang="fr-FR" sz="1400" dirty="0" smtClean="0"/>
                        <a:t>-Tâche n°4 (les verbes d’action)</a:t>
                      </a:r>
                    </a:p>
                    <a:p>
                      <a:pPr algn="l" rtl="0"/>
                      <a:r>
                        <a:rPr lang="fr-FR" sz="1400" dirty="0" smtClean="0"/>
                        <a:t>-Tâche n°5 (Taxonomie de Bloom)</a:t>
                      </a:r>
                    </a:p>
                    <a:p>
                      <a:pPr algn="l" rtl="0"/>
                      <a:r>
                        <a:rPr lang="ar-DZ" sz="1400" b="1" u="sng" dirty="0" smtClean="0"/>
                        <a:t>3</a:t>
                      </a:r>
                      <a:r>
                        <a:rPr lang="ar-DZ" sz="1400" b="1" u="sng" baseline="30000" dirty="0" smtClean="0"/>
                        <a:t>è</a:t>
                      </a:r>
                      <a:r>
                        <a:rPr lang="fr-FR" sz="1400" b="1" u="sng" baseline="30000" dirty="0" smtClean="0"/>
                        <a:t>me</a:t>
                      </a:r>
                      <a:r>
                        <a:rPr lang="fr-FR" sz="1400" b="1" u="sng" baseline="0" dirty="0" smtClean="0"/>
                        <a:t> </a:t>
                      </a:r>
                      <a:r>
                        <a:rPr lang="ar-DZ" sz="1400" b="1" u="sng" dirty="0" smtClean="0"/>
                        <a:t> </a:t>
                      </a:r>
                      <a:r>
                        <a:rPr lang="fr-FR" sz="1400" b="1" u="sng" dirty="0" smtClean="0"/>
                        <a:t>séance</a:t>
                      </a:r>
                    </a:p>
                    <a:p>
                      <a:pPr algn="l" rtl="0"/>
                      <a:r>
                        <a:rPr lang="fr-FR" sz="1400" b="0" u="none" dirty="0" smtClean="0"/>
                        <a:t>-</a:t>
                      </a:r>
                      <a:r>
                        <a:rPr lang="ar-DZ" sz="1400" dirty="0" smtClean="0"/>
                        <a:t> -</a:t>
                      </a:r>
                      <a:r>
                        <a:rPr lang="fr-FR" sz="1400" dirty="0" err="1" smtClean="0"/>
                        <a:t>Feed</a:t>
                      </a:r>
                      <a:r>
                        <a:rPr lang="fr-FR" sz="1400" baseline="0" dirty="0" err="1" smtClean="0"/>
                        <a:t>Back</a:t>
                      </a:r>
                      <a:r>
                        <a:rPr lang="ar-DZ" sz="1400" dirty="0" smtClean="0"/>
                        <a:t> </a:t>
                      </a:r>
                    </a:p>
                    <a:p>
                      <a:pPr algn="l" rtl="0"/>
                      <a:r>
                        <a:rPr lang="fr-FR" sz="1400" dirty="0" smtClean="0"/>
                        <a:t>-</a:t>
                      </a:r>
                      <a:r>
                        <a:rPr lang="fr-FR" sz="1400" b="0" u="none" dirty="0" smtClean="0"/>
                        <a:t>Objectifs</a:t>
                      </a:r>
                      <a:endParaRPr lang="ar-DZ" sz="1400" b="0" u="none" dirty="0" smtClean="0"/>
                    </a:p>
                    <a:p>
                      <a:pPr algn="l" rtl="0"/>
                      <a:r>
                        <a:rPr lang="fr-FR" sz="1400" b="0" u="none" dirty="0" smtClean="0"/>
                        <a:t>-SMART</a:t>
                      </a:r>
                      <a:endParaRPr lang="fr-FR" sz="1400" dirty="0" smtClean="0"/>
                    </a:p>
                    <a:p>
                      <a:pPr algn="l" rtl="0"/>
                      <a:r>
                        <a:rPr lang="fr-FR" sz="1400" dirty="0" smtClean="0"/>
                        <a:t>- Tâche</a:t>
                      </a:r>
                      <a:r>
                        <a:rPr lang="fr-FR" sz="1400" baseline="0" dirty="0" smtClean="0"/>
                        <a:t> n° 6 (objectifs pédagogiques SM).</a:t>
                      </a:r>
                      <a:endParaRPr lang="fr-FR" sz="1400" dirty="0" smtClean="0"/>
                    </a:p>
                    <a:p>
                      <a:pPr algn="l" rtl="0"/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fr-FR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214282" y="1214422"/>
            <a:ext cx="2590800" cy="3962400"/>
          </a:xfrm>
          <a:prstGeom prst="rightArrowCallou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prstClr val="white"/>
                </a:solidFill>
                <a:latin typeface="Candara" pitchFamily="34" charset="0"/>
              </a:rPr>
              <a:t>Complète</a:t>
            </a:r>
            <a:r>
              <a:rPr lang="en-US" sz="2400" dirty="0" smtClean="0">
                <a:solidFill>
                  <a:prstClr val="white"/>
                </a:solidFill>
                <a:latin typeface="Candara" pitchFamily="34" charset="0"/>
              </a:rPr>
              <a:t> le tableau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2786050" y="2214554"/>
          <a:ext cx="6096000" cy="2621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714380"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K</a:t>
                      </a:r>
                      <a:endParaRPr lang="ar-DZ" sz="1600" b="1" dirty="0" smtClean="0">
                        <a:cs typeface="sultan - free" pitchFamily="2" charset="-78"/>
                      </a:endParaRP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je sais  de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la compréhension de l’oral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?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w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j’aimerais  savoir 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sur compréhension de l’oral </a:t>
                      </a:r>
                      <a:r>
                        <a:rPr lang="fr-FR" sz="1200" dirty="0" smtClean="0">
                          <a:cs typeface="sultan - free" pitchFamily="2" charset="-78"/>
                        </a:rPr>
                        <a:t>?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L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 appris</a:t>
                      </a:r>
                      <a:endParaRPr lang="fr-FR" sz="28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41337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1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/>
          <a:lstStyle/>
          <a:p>
            <a:r>
              <a:rPr lang="fr-FR" b="1" dirty="0" smtClean="0"/>
              <a:t>Tâche n°09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 </a:t>
            </a:r>
          </a:p>
          <a:p>
            <a:pPr algn="ctr">
              <a:buNone/>
            </a:pPr>
            <a:r>
              <a:rPr lang="fr-FR" b="1" dirty="0" smtClean="0">
                <a:hlinkClick r:id="rId3" action="ppaction://hlinkfile"/>
              </a:rPr>
              <a:t>L’ours</a:t>
            </a:r>
            <a:r>
              <a:rPr lang="fr-FR" b="1" dirty="0" smtClean="0">
                <a:hlinkClick r:id="rId4" action="ppaction://hlinkfile"/>
              </a:rPr>
              <a:t> </a:t>
            </a:r>
            <a:r>
              <a:rPr lang="fr-FR" b="1" dirty="0" smtClean="0"/>
              <a:t>   </a:t>
            </a:r>
            <a:r>
              <a:rPr lang="fr-FR" b="1" dirty="0" smtClean="0">
                <a:hlinkClick r:id="rId5" action="ppaction://hlinkfile"/>
              </a:rPr>
              <a:t>polaire</a:t>
            </a:r>
            <a:endParaRPr lang="fr-FR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715016"/>
            <a:ext cx="948513" cy="957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6369072"/>
          </a:xfrm>
        </p:spPr>
        <p:txBody>
          <a:bodyPr/>
          <a:lstStyle/>
          <a:p>
            <a:pPr algn="l" rtl="0"/>
            <a:r>
              <a:rPr lang="fr-FR" dirty="0" smtClean="0"/>
              <a:t> </a:t>
            </a:r>
            <a:endParaRPr lang="ar-DZ" dirty="0"/>
          </a:p>
        </p:txBody>
      </p:sp>
      <p:sp>
        <p:nvSpPr>
          <p:cNvPr id="4" name="Rounded Rectangle 3"/>
          <p:cNvSpPr/>
          <p:nvPr/>
        </p:nvSpPr>
        <p:spPr>
          <a:xfrm>
            <a:off x="2928926" y="2643182"/>
            <a:ext cx="3286148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2400" dirty="0" smtClean="0"/>
              <a:t>Compréhension de </a:t>
            </a:r>
            <a:r>
              <a:rPr lang="fr-FR" sz="2400" dirty="0" smtClean="0">
                <a:hlinkClick r:id="rId3" action="ppaction://hlinkfile"/>
              </a:rPr>
              <a:t>l’oral</a:t>
            </a:r>
            <a:endParaRPr lang="ar-DZ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572132" y="1857364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V="1">
            <a:off x="2786050" y="1857364"/>
            <a:ext cx="71438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4035421" y="4750603"/>
            <a:ext cx="92948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286380" y="714356"/>
            <a:ext cx="321471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r-FR" sz="2400" dirty="0" smtClean="0"/>
              <a:t>ECOUTE</a:t>
            </a:r>
            <a:endParaRPr lang="ar-DZ" sz="2400" dirty="0"/>
          </a:p>
        </p:txBody>
      </p:sp>
      <p:sp>
        <p:nvSpPr>
          <p:cNvPr id="16" name="Oval 15"/>
          <p:cNvSpPr/>
          <p:nvPr/>
        </p:nvSpPr>
        <p:spPr>
          <a:xfrm>
            <a:off x="714348" y="785794"/>
            <a:ext cx="371477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r-FR" sz="2400" dirty="0" smtClean="0"/>
              <a:t>PRE ECOUTE</a:t>
            </a:r>
            <a:endParaRPr lang="ar-DZ" sz="2400" dirty="0"/>
          </a:p>
        </p:txBody>
      </p:sp>
      <p:sp>
        <p:nvSpPr>
          <p:cNvPr id="17" name="Oval 16"/>
          <p:cNvSpPr/>
          <p:nvPr/>
        </p:nvSpPr>
        <p:spPr>
          <a:xfrm>
            <a:off x="3000364" y="5286388"/>
            <a:ext cx="342902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r-FR" sz="2400" dirty="0" smtClean="0"/>
              <a:t>POST-ECOUTE</a:t>
            </a:r>
            <a:endParaRPr lang="ar-DZ" sz="2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32</a:t>
            </a:fld>
            <a:endParaRPr lang="fr-BE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14" name="Image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970163"/>
            <a:ext cx="884718" cy="8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43050"/>
            <a:ext cx="8763000" cy="4648198"/>
          </a:xfrm>
        </p:spPr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214282" y="1571612"/>
            <a:ext cx="2590800" cy="3962400"/>
          </a:xfrm>
          <a:prstGeom prst="rightArrowCallou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prstClr val="white"/>
                </a:solidFill>
                <a:latin typeface="Candara" pitchFamily="34" charset="0"/>
              </a:rPr>
              <a:t>Complète</a:t>
            </a:r>
            <a:r>
              <a:rPr lang="en-US" sz="2400" dirty="0" smtClean="0">
                <a:solidFill>
                  <a:prstClr val="white"/>
                </a:solidFill>
                <a:latin typeface="Candara" pitchFamily="34" charset="0"/>
              </a:rPr>
              <a:t> le tableau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2786050" y="2500306"/>
          <a:ext cx="6096000" cy="2621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714380"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K</a:t>
                      </a:r>
                      <a:endParaRPr lang="ar-DZ" sz="1600" b="1" dirty="0" smtClean="0">
                        <a:cs typeface="sultan - free" pitchFamily="2" charset="-78"/>
                      </a:endParaRP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je sais  de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la compréhension de l’oral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?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w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j’aimerais  savoir 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sur compréhension de l’oral </a:t>
                      </a:r>
                      <a:r>
                        <a:rPr lang="fr-FR" sz="1200" dirty="0" smtClean="0">
                          <a:cs typeface="sultan - free" pitchFamily="2" charset="-78"/>
                        </a:rPr>
                        <a:t>?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L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 appris</a:t>
                      </a:r>
                      <a:endParaRPr lang="fr-FR" sz="2800" dirty="0">
                        <a:cs typeface="sultan - free" pitchFamily="2" charset="-78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Image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951811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1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5</a:t>
            </a:r>
            <a:r>
              <a:rPr lang="fr-FR" sz="4000" baseline="30000" dirty="0" smtClean="0">
                <a:cs typeface="+mj-cs"/>
              </a:rPr>
              <a:t>ème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Feedback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5328" y="2390995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786454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 de la séance: </a:t>
            </a:r>
          </a:p>
          <a:p>
            <a:pPr>
              <a:buNone/>
            </a:pPr>
            <a:r>
              <a:rPr lang="fr-FR" dirty="0" smtClean="0"/>
              <a:t>Elaborer une fiche pédagogique d’une séance de  compréhension orale.</a:t>
            </a:r>
            <a:endParaRPr lang="ar-DZ" b="1" u="sng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n°10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Elaboration d’une </a:t>
            </a:r>
            <a:r>
              <a:rPr lang="fr-FR" dirty="0" smtClean="0">
                <a:hlinkClick r:id="rId3" action="ppaction://hlinkfile"/>
              </a:rPr>
              <a:t>fiche</a:t>
            </a:r>
            <a:r>
              <a:rPr lang="fr-FR" dirty="0" smtClean="0"/>
              <a:t>  pédagogique de l’oral compréhension.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907789"/>
            <a:ext cx="977236" cy="95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n°11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b="1" dirty="0" smtClean="0"/>
              <a:t>Simulation d’un cours</a:t>
            </a:r>
            <a:r>
              <a:rPr lang="fr-FR" dirty="0" smtClean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357826"/>
            <a:ext cx="1212215" cy="129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6</a:t>
            </a:r>
            <a:r>
              <a:rPr lang="fr-FR" sz="4000" baseline="30000" dirty="0" smtClean="0">
                <a:cs typeface="+mj-cs"/>
              </a:rPr>
              <a:t>ème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ar-DZ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500034" y="642918"/>
          <a:ext cx="8092268" cy="50815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81318"/>
                <a:gridCol w="950028"/>
                <a:gridCol w="1030036"/>
                <a:gridCol w="3930886"/>
              </a:tblGrid>
              <a:tr h="357190"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stratégie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N° diapo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Durée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r-FR" sz="1600" dirty="0" smtClean="0"/>
                        <a:t>Activités</a:t>
                      </a:r>
                      <a:endParaRPr lang="ar-DZ" sz="1600" dirty="0"/>
                    </a:p>
                  </a:txBody>
                  <a:tcPr/>
                </a:tc>
              </a:tr>
              <a:tr h="3629688"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Grille à </a:t>
                      </a:r>
                      <a:r>
                        <a:rPr lang="fr-FR" sz="1600" dirty="0" err="1" smtClean="0"/>
                        <a:t>remplirGrille</a:t>
                      </a:r>
                      <a:r>
                        <a:rPr lang="fr-FR" sz="1600" baseline="0" dirty="0" smtClean="0"/>
                        <a:t> à remplir</a:t>
                      </a:r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err="1" smtClean="0"/>
                        <a:t>Take</a:t>
                      </a:r>
                      <a:r>
                        <a:rPr lang="fr-FR" sz="1600" baseline="0" dirty="0" smtClean="0"/>
                        <a:t> one </a:t>
                      </a:r>
                      <a:r>
                        <a:rPr lang="fr-FR" sz="1600" baseline="0" dirty="0" err="1" smtClean="0"/>
                        <a:t>give</a:t>
                      </a:r>
                      <a:r>
                        <a:rPr lang="fr-FR" sz="1600" baseline="0" dirty="0" smtClean="0"/>
                        <a:t> one</a:t>
                      </a:r>
                    </a:p>
                    <a:p>
                      <a:pPr algn="ctr" rtl="1"/>
                      <a:r>
                        <a:rPr lang="fr-FR" sz="1600" dirty="0" smtClean="0"/>
                        <a:t>Carte </a:t>
                      </a:r>
                      <a:r>
                        <a:rPr lang="fr-FR" sz="1600" dirty="0" err="1" smtClean="0"/>
                        <a:t>mantale</a:t>
                      </a:r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KWL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err="1" smtClean="0"/>
                        <a:t>Gallery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walk</a:t>
                      </a:r>
                      <a:endParaRPr lang="fr-FR" sz="1600" baseline="0" dirty="0" smtClean="0"/>
                    </a:p>
                    <a:p>
                      <a:pPr algn="ctr" rtl="0"/>
                      <a:r>
                        <a:rPr lang="fr-FR" sz="1600" baseline="0" dirty="0" smtClean="0"/>
                        <a:t>Travail individuel</a:t>
                      </a:r>
                    </a:p>
                    <a:p>
                      <a:pPr algn="ctr" rtl="0"/>
                      <a:endParaRPr lang="fr-FR" sz="1600" baseline="0" dirty="0" smtClean="0"/>
                    </a:p>
                    <a:p>
                      <a:pPr algn="ctr" rtl="0"/>
                      <a:endParaRPr lang="fr-FR" sz="1600" baseline="0" dirty="0" smtClean="0"/>
                    </a:p>
                    <a:p>
                      <a:pPr algn="ctr" rtl="0"/>
                      <a:endParaRPr lang="fr-FR" sz="1600" baseline="0" dirty="0" smtClean="0"/>
                    </a:p>
                    <a:p>
                      <a:pPr algn="ctr" rtl="0"/>
                      <a:r>
                        <a:rPr lang="fr-FR" sz="1600" baseline="0" dirty="0" smtClean="0"/>
                        <a:t>TPS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25</a:t>
                      </a:r>
                    </a:p>
                    <a:p>
                      <a:pPr algn="ctr" rtl="0"/>
                      <a:r>
                        <a:rPr lang="fr-FR" sz="1600" dirty="0" smtClean="0"/>
                        <a:t>26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28</a:t>
                      </a:r>
                    </a:p>
                    <a:p>
                      <a:pPr algn="ctr" rtl="0"/>
                      <a:r>
                        <a:rPr lang="fr-FR" sz="1600" dirty="0" smtClean="0"/>
                        <a:t>29</a:t>
                      </a:r>
                    </a:p>
                    <a:p>
                      <a:pPr algn="ctr" rtl="0"/>
                      <a:r>
                        <a:rPr lang="fr-FR" sz="1600" dirty="0" smtClean="0"/>
                        <a:t>30</a:t>
                      </a:r>
                    </a:p>
                    <a:p>
                      <a:pPr algn="ctr" rtl="0"/>
                      <a:r>
                        <a:rPr lang="fr-FR" sz="1600" dirty="0" smtClean="0"/>
                        <a:t>31</a:t>
                      </a:r>
                    </a:p>
                    <a:p>
                      <a:pPr algn="ctr" rtl="0"/>
                      <a:r>
                        <a:rPr lang="fr-FR" sz="1600" dirty="0" smtClean="0"/>
                        <a:t>32</a:t>
                      </a:r>
                    </a:p>
                    <a:p>
                      <a:pPr algn="ctr" rtl="0"/>
                      <a:r>
                        <a:rPr lang="fr-FR" sz="1600" dirty="0" smtClean="0"/>
                        <a:t>33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35</a:t>
                      </a:r>
                    </a:p>
                    <a:p>
                      <a:pPr algn="ctr" rtl="0"/>
                      <a:r>
                        <a:rPr lang="fr-FR" sz="1600" dirty="0" smtClean="0"/>
                        <a:t>36</a:t>
                      </a:r>
                    </a:p>
                    <a:p>
                      <a:pPr algn="ctr" rtl="0"/>
                      <a:r>
                        <a:rPr lang="fr-FR" sz="1600" dirty="0" smtClean="0"/>
                        <a:t>37</a:t>
                      </a:r>
                    </a:p>
                    <a:p>
                      <a:pPr algn="ctr" rtl="0"/>
                      <a:r>
                        <a:rPr lang="fr-FR" sz="1600" dirty="0" smtClean="0"/>
                        <a:t>38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40</a:t>
                      </a:r>
                    </a:p>
                    <a:p>
                      <a:pPr algn="ctr" rtl="0"/>
                      <a:r>
                        <a:rPr lang="fr-FR" sz="1600" dirty="0" smtClean="0"/>
                        <a:t>41</a:t>
                      </a:r>
                    </a:p>
                    <a:p>
                      <a:pPr algn="ctr" rtl="0"/>
                      <a:r>
                        <a:rPr lang="fr-FR" sz="1600" dirty="0" smtClean="0"/>
                        <a:t>42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sz="1600" dirty="0" smtClean="0"/>
                        <a:t>35 mn</a:t>
                      </a:r>
                    </a:p>
                    <a:p>
                      <a:pPr algn="ctr" rtl="0"/>
                      <a:r>
                        <a:rPr lang="fr-FR" sz="1600" dirty="0" smtClean="0"/>
                        <a:t>35</a:t>
                      </a:r>
                      <a:r>
                        <a:rPr lang="fr-FR" sz="1600" baseline="0" dirty="0" smtClean="0"/>
                        <a:t> 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20 mn</a:t>
                      </a:r>
                    </a:p>
                    <a:p>
                      <a:pPr algn="ctr" rtl="0"/>
                      <a:r>
                        <a:rPr lang="fr-FR" sz="1600" dirty="0" smtClean="0"/>
                        <a:t>/</a:t>
                      </a:r>
                    </a:p>
                    <a:p>
                      <a:pPr algn="ctr" rtl="0"/>
                      <a:r>
                        <a:rPr lang="fr-FR" sz="1600" dirty="0" smtClean="0"/>
                        <a:t>10 mn</a:t>
                      </a:r>
                    </a:p>
                    <a:p>
                      <a:pPr algn="ctr" rtl="0"/>
                      <a:r>
                        <a:rPr lang="fr-FR" sz="1600" dirty="0" smtClean="0"/>
                        <a:t>50 mn</a:t>
                      </a:r>
                    </a:p>
                    <a:p>
                      <a:pPr algn="ctr" rtl="0"/>
                      <a:r>
                        <a:rPr lang="fr-FR" sz="1600" dirty="0" smtClean="0"/>
                        <a:t>25 mn</a:t>
                      </a:r>
                    </a:p>
                    <a:p>
                      <a:pPr algn="ctr" rtl="0"/>
                      <a:r>
                        <a:rPr lang="fr-FR" sz="1600" dirty="0" smtClean="0"/>
                        <a:t>15</a:t>
                      </a:r>
                      <a:r>
                        <a:rPr lang="fr-FR" sz="1600" baseline="0" dirty="0" smtClean="0"/>
                        <a:t> mn</a:t>
                      </a:r>
                      <a:endParaRPr lang="fr-FR" sz="1600" dirty="0" smtClean="0"/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15 mn</a:t>
                      </a:r>
                    </a:p>
                    <a:p>
                      <a:pPr algn="ctr" rtl="0"/>
                      <a:r>
                        <a:rPr lang="fr-FR" sz="1600" dirty="0" smtClean="0"/>
                        <a:t>/</a:t>
                      </a:r>
                    </a:p>
                    <a:p>
                      <a:pPr algn="ctr" rtl="0"/>
                      <a:r>
                        <a:rPr lang="fr-FR" sz="1600" dirty="0" smtClean="0"/>
                        <a:t>45 mn</a:t>
                      </a:r>
                    </a:p>
                    <a:p>
                      <a:pPr algn="ctr" rtl="0"/>
                      <a:r>
                        <a:rPr lang="fr-FR" sz="1600" dirty="0" smtClean="0"/>
                        <a:t>60 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15 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55 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-</a:t>
                      </a:r>
                      <a:r>
                        <a:rPr lang="fr-FR" sz="1600" baseline="0" dirty="0" smtClean="0"/>
                        <a:t> Tâche n°7 (objectifs pédagogiques A)</a:t>
                      </a:r>
                      <a:endParaRPr lang="fr-FR" sz="1600" dirty="0" smtClean="0"/>
                    </a:p>
                    <a:p>
                      <a:pPr algn="l" rtl="0"/>
                      <a:r>
                        <a:rPr lang="fr-FR" sz="1600" dirty="0" smtClean="0"/>
                        <a:t>-Tâche</a:t>
                      </a:r>
                      <a:r>
                        <a:rPr lang="fr-FR" sz="1600" baseline="0" dirty="0" smtClean="0"/>
                        <a:t> n°8 (objectifs pédagogiques  RT)</a:t>
                      </a:r>
                      <a:endParaRPr lang="fr-FR" sz="1600" dirty="0" smtClean="0"/>
                    </a:p>
                    <a:p>
                      <a:pPr algn="l" rtl="0"/>
                      <a:r>
                        <a:rPr lang="fr-FR" sz="1600" dirty="0" smtClean="0"/>
                        <a:t> </a:t>
                      </a:r>
                      <a:r>
                        <a:rPr lang="fr-FR" sz="1600" b="1" u="sng" dirty="0" smtClean="0"/>
                        <a:t>4</a:t>
                      </a:r>
                      <a:r>
                        <a:rPr lang="fr-FR" sz="1600" b="1" u="sng" baseline="30000" dirty="0" smtClean="0"/>
                        <a:t>ème</a:t>
                      </a:r>
                      <a:r>
                        <a:rPr lang="fr-FR" sz="1600" b="1" u="sng" dirty="0" smtClean="0"/>
                        <a:t> séance</a:t>
                      </a:r>
                    </a:p>
                    <a:p>
                      <a:pPr algn="l" rtl="0"/>
                      <a:r>
                        <a:rPr lang="fr-FR" sz="1600" b="0" u="none" dirty="0" smtClean="0"/>
                        <a:t>- </a:t>
                      </a:r>
                      <a:r>
                        <a:rPr lang="fr-FR" sz="1600" dirty="0" smtClean="0"/>
                        <a:t>Feed</a:t>
                      </a:r>
                      <a:r>
                        <a:rPr lang="fr-FR" sz="1600" baseline="0" dirty="0" smtClean="0"/>
                        <a:t>back</a:t>
                      </a:r>
                      <a:endParaRPr lang="fr-FR" sz="1600" b="0" u="none" dirty="0" smtClean="0"/>
                    </a:p>
                    <a:p>
                      <a:pPr algn="l" rtl="0"/>
                      <a:r>
                        <a:rPr lang="fr-FR" sz="1600" dirty="0" smtClean="0"/>
                        <a:t>- </a:t>
                      </a:r>
                      <a:r>
                        <a:rPr lang="fr-FR" sz="1600" b="0" u="none" dirty="0" smtClean="0"/>
                        <a:t>Objectifs</a:t>
                      </a:r>
                      <a:endParaRPr lang="fr-FR" sz="1600" baseline="0" dirty="0" smtClean="0"/>
                    </a:p>
                    <a:p>
                      <a:pPr algn="l" rtl="0"/>
                      <a:r>
                        <a:rPr lang="fr-FR" sz="1600" b="0" u="none" baseline="0" dirty="0" smtClean="0"/>
                        <a:t>-KWL</a:t>
                      </a:r>
                      <a:endParaRPr lang="fr-FR" sz="1600" b="0" u="none" dirty="0" smtClean="0"/>
                    </a:p>
                    <a:p>
                      <a:pPr algn="l" rtl="0"/>
                      <a:r>
                        <a:rPr lang="fr-FR" sz="1600" dirty="0" smtClean="0"/>
                        <a:t>-Tâche n°9 (Vidéo)</a:t>
                      </a:r>
                    </a:p>
                    <a:p>
                      <a:pPr algn="l" rtl="0"/>
                      <a:r>
                        <a:rPr lang="fr-FR" sz="1600" dirty="0" smtClean="0"/>
                        <a:t>-synthèse</a:t>
                      </a:r>
                    </a:p>
                    <a:p>
                      <a:pPr algn="l" rtl="0"/>
                      <a:r>
                        <a:rPr lang="fr-FR" sz="1600" dirty="0" smtClean="0"/>
                        <a:t>-KWL</a:t>
                      </a:r>
                    </a:p>
                    <a:p>
                      <a:pPr algn="l" rtl="0"/>
                      <a:r>
                        <a:rPr lang="fr-FR" sz="1600" dirty="0" smtClean="0"/>
                        <a:t>5</a:t>
                      </a:r>
                      <a:r>
                        <a:rPr lang="fr-FR" sz="1600" b="1" u="sng" baseline="30000" dirty="0" smtClean="0"/>
                        <a:t>ème</a:t>
                      </a:r>
                      <a:r>
                        <a:rPr lang="fr-FR" sz="1600" b="1" u="sng" dirty="0" smtClean="0"/>
                        <a:t> séance</a:t>
                      </a:r>
                    </a:p>
                    <a:p>
                      <a:pPr algn="l" rtl="0"/>
                      <a:r>
                        <a:rPr lang="fr-FR" sz="1600" b="0" u="none" dirty="0" smtClean="0"/>
                        <a:t>- </a:t>
                      </a:r>
                      <a:r>
                        <a:rPr lang="fr-FR" sz="1600" dirty="0" smtClean="0"/>
                        <a:t>Feed</a:t>
                      </a:r>
                      <a:r>
                        <a:rPr lang="fr-FR" sz="1600" baseline="0" dirty="0" smtClean="0"/>
                        <a:t>back</a:t>
                      </a:r>
                      <a:endParaRPr lang="fr-FR" sz="1600" b="0" u="none" dirty="0" smtClean="0"/>
                    </a:p>
                    <a:p>
                      <a:pPr algn="l" rtl="0"/>
                      <a:r>
                        <a:rPr lang="fr-FR" sz="1600" dirty="0" smtClean="0"/>
                        <a:t>- </a:t>
                      </a:r>
                      <a:r>
                        <a:rPr lang="fr-FR" sz="1600" b="0" u="none" dirty="0" smtClean="0"/>
                        <a:t>Objectifs</a:t>
                      </a:r>
                      <a:endParaRPr lang="fr-FR" sz="1600" baseline="0" dirty="0" smtClean="0"/>
                    </a:p>
                    <a:p>
                      <a:pPr algn="l" rtl="0"/>
                      <a:r>
                        <a:rPr lang="fr-FR" sz="1600" b="0" u="none" baseline="0" dirty="0" smtClean="0"/>
                        <a:t>-Tâche 10(Elaboration d’une fiche)</a:t>
                      </a:r>
                      <a:endParaRPr lang="fr-FR" sz="1600" b="0" u="none" dirty="0" smtClean="0"/>
                    </a:p>
                    <a:p>
                      <a:pPr algn="l" rtl="0"/>
                      <a:r>
                        <a:rPr lang="fr-FR" sz="1600" dirty="0" smtClean="0"/>
                        <a:t>-Tâche n°11 (Simulation)</a:t>
                      </a:r>
                    </a:p>
                    <a:p>
                      <a:pPr algn="l" rtl="0"/>
                      <a:r>
                        <a:rPr lang="fr-FR" sz="1600" dirty="0" smtClean="0"/>
                        <a:t>6</a:t>
                      </a:r>
                      <a:r>
                        <a:rPr lang="fr-FR" sz="1600" b="1" u="sng" baseline="30000" dirty="0" smtClean="0"/>
                        <a:t>ème</a:t>
                      </a:r>
                      <a:r>
                        <a:rPr lang="fr-FR" sz="1600" b="1" u="sng" dirty="0" smtClean="0"/>
                        <a:t> séance</a:t>
                      </a:r>
                    </a:p>
                    <a:p>
                      <a:pPr algn="l" rtl="0"/>
                      <a:r>
                        <a:rPr lang="fr-FR" sz="1600" b="0" u="none" dirty="0" smtClean="0"/>
                        <a:t>-Feedback</a:t>
                      </a:r>
                    </a:p>
                    <a:p>
                      <a:pPr algn="l" rtl="0"/>
                      <a:r>
                        <a:rPr lang="fr-FR" sz="1600" b="0" u="none" dirty="0" smtClean="0"/>
                        <a:t>-Objectifs</a:t>
                      </a:r>
                    </a:p>
                    <a:p>
                      <a:pPr algn="l" rtl="0"/>
                      <a:r>
                        <a:rPr lang="fr-FR" sz="1600" b="0" u="none" dirty="0" smtClean="0"/>
                        <a:t>-Tâche n°12 (situations à nommer)</a:t>
                      </a:r>
                    </a:p>
                    <a:p>
                      <a:pPr algn="l" rtl="0"/>
                      <a:endParaRPr lang="fr-FR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Feedback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5328" y="2390995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715016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 de la séance: </a:t>
            </a:r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Différencier les situations.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Elaborer des situations élémentaires à partir d’une situation mère .</a:t>
            </a:r>
            <a:endParaRPr lang="ar-DZ" b="1" u="sng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Tâche n°12</a:t>
            </a:r>
            <a:r>
              <a:rPr lang="fr-FR" dirty="0" smtClean="0"/>
              <a:t/>
            </a:r>
            <a:br>
              <a:rPr lang="fr-FR" dirty="0" smtClean="0"/>
            </a:b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r-FR" dirty="0" smtClean="0">
              <a:hlinkClick r:id="rId3" action="ppaction://hlinkfile"/>
            </a:endParaRPr>
          </a:p>
          <a:p>
            <a:pPr algn="ctr">
              <a:buNone/>
            </a:pPr>
            <a:r>
              <a:rPr lang="fr-FR" dirty="0" smtClean="0">
                <a:hlinkClick r:id="rId4" action="ppaction://hlinkfile"/>
              </a:rPr>
              <a:t>Situations</a:t>
            </a:r>
            <a:r>
              <a:rPr lang="fr-FR" dirty="0" smtClean="0"/>
              <a:t> à nommer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715016"/>
            <a:ext cx="948513" cy="957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Tâche n°13</a:t>
            </a:r>
            <a:r>
              <a:rPr lang="fr-FR" dirty="0" smtClean="0"/>
              <a:t/>
            </a:r>
            <a:br>
              <a:rPr lang="fr-FR" dirty="0" smtClean="0"/>
            </a:b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3" action="ppaction://hlinkfile"/>
              </a:rPr>
              <a:t>Elaboration</a:t>
            </a:r>
            <a:r>
              <a:rPr lang="fr-FR" dirty="0" smtClean="0"/>
              <a:t> de situations élémentaires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786454"/>
            <a:ext cx="991043" cy="94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285860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7</a:t>
            </a:r>
            <a:r>
              <a:rPr lang="fr-FR" sz="4000" baseline="30000" dirty="0" smtClean="0">
                <a:cs typeface="+mj-cs"/>
              </a:rPr>
              <a:t>ème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Feed</a:t>
            </a:r>
            <a:r>
              <a:rPr lang="fr-FR" dirty="0" smtClean="0"/>
              <a:t> Beck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5328" y="2390995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86454"/>
            <a:ext cx="935665" cy="94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 de la séance: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Comprendre l’utilité de l’apprentissage de la mobilisation.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 Concevoir une fiche pédagogique pour l’apprentissage de la mobilisation.</a:t>
            </a:r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dirty="0" smtClean="0"/>
              <a:t>         </a:t>
            </a:r>
            <a:r>
              <a:rPr lang="fr-FR" b="1" dirty="0" smtClean="0"/>
              <a:t>Tâche n°14</a:t>
            </a:r>
            <a:r>
              <a:rPr lang="fr-FR" dirty="0" smtClean="0"/>
              <a:t/>
            </a:r>
            <a:br>
              <a:rPr lang="fr-FR" dirty="0" smtClean="0"/>
            </a:b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Tâche de départ:</a:t>
            </a:r>
          </a:p>
          <a:p>
            <a:pPr>
              <a:buNone/>
            </a:pPr>
            <a:r>
              <a:rPr lang="fr-FR" sz="2800" dirty="0" smtClean="0"/>
              <a:t>Un enseignant a proposé une situation d’intégration à ses élèves . Mais, la majorité  n’a pas répondu favorablement à la consigne. D’après vous quelles sont les difficultés rencontrées ? </a:t>
            </a:r>
          </a:p>
          <a:p>
            <a:pPr>
              <a:buNone/>
            </a:pPr>
            <a:r>
              <a:rPr lang="fr-FR" sz="2800" dirty="0" smtClean="0"/>
              <a:t>Classez les selon les priorités observées en classe.</a:t>
            </a:r>
            <a:endParaRPr lang="ar-DZ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142852"/>
            <a:ext cx="3357586" cy="192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7" name="Imag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786454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Tâche n°15</a:t>
            </a:r>
            <a:r>
              <a:rPr lang="fr-FR" dirty="0" smtClean="0"/>
              <a:t/>
            </a:r>
            <a:br>
              <a:rPr lang="fr-FR" dirty="0" smtClean="0"/>
            </a:b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 :</a:t>
            </a:r>
            <a:r>
              <a:rPr lang="fr-FR" dirty="0" smtClean="0"/>
              <a:t> </a:t>
            </a:r>
          </a:p>
          <a:p>
            <a:pPr>
              <a:buNone/>
            </a:pPr>
            <a:r>
              <a:rPr lang="fr-FR" dirty="0" smtClean="0"/>
              <a:t> Repérer les éléments pertinents dans une </a:t>
            </a:r>
            <a:r>
              <a:rPr lang="fr-FR" dirty="0" smtClean="0">
                <a:hlinkClick r:id="rId3" action="ppaction://hlinkfile"/>
              </a:rPr>
              <a:t>situation d’intégration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786454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Tâche n°16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dirty="0" smtClean="0"/>
              <a:t>Objectif:</a:t>
            </a:r>
          </a:p>
          <a:p>
            <a:endParaRPr lang="fr-FR" dirty="0" smtClean="0"/>
          </a:p>
          <a:p>
            <a:pPr>
              <a:buNone/>
            </a:pPr>
            <a:r>
              <a:rPr lang="fr-FR" dirty="0" smtClean="0"/>
              <a:t>Concevoir une situation d’intégration en indiquant la compétence ciblée ainsi que les éléments pertinents utilisés.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74130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ar-DZ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14282" y="1214422"/>
          <a:ext cx="8072494" cy="407196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29188"/>
                <a:gridCol w="1015412"/>
                <a:gridCol w="1022306"/>
                <a:gridCol w="4105588"/>
              </a:tblGrid>
              <a:tr h="355555"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stratégie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N°diapo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Durée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r-FR" sz="1600" dirty="0" smtClean="0"/>
                        <a:t>Activités</a:t>
                      </a:r>
                      <a:endParaRPr lang="ar-DZ" sz="1600" dirty="0"/>
                    </a:p>
                  </a:txBody>
                  <a:tcPr/>
                </a:tc>
              </a:tr>
              <a:tr h="3716411"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err="1" smtClean="0"/>
                        <a:t>Gallery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walk</a:t>
                      </a:r>
                      <a:endParaRPr lang="fr-FR" sz="1600" dirty="0" smtClean="0"/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TPS</a:t>
                      </a:r>
                    </a:p>
                    <a:p>
                      <a:pPr algn="ctr" rtl="1"/>
                      <a:r>
                        <a:rPr lang="fr-FR" sz="1600" dirty="0" smtClean="0"/>
                        <a:t>Tour de table</a:t>
                      </a:r>
                    </a:p>
                    <a:p>
                      <a:pPr algn="ctr" rtl="1"/>
                      <a:r>
                        <a:rPr lang="fr-FR" sz="1600" dirty="0" err="1" smtClean="0"/>
                        <a:t>Gallery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walk</a:t>
                      </a:r>
                      <a:endParaRPr lang="fr-FR" sz="1600" dirty="0" smtClean="0"/>
                    </a:p>
                    <a:p>
                      <a:pPr algn="ctr" rtl="0"/>
                      <a:r>
                        <a:rPr lang="fr-FR" sz="1600" baseline="0" dirty="0" smtClean="0"/>
                        <a:t>Grille à remplir TPS</a:t>
                      </a:r>
                    </a:p>
                    <a:p>
                      <a:pPr algn="ctr" rtl="1"/>
                      <a:endParaRPr lang="fr-FR" sz="1600" baseline="0" dirty="0" smtClean="0"/>
                    </a:p>
                    <a:p>
                      <a:pPr algn="ctr" rtl="1"/>
                      <a:endParaRPr lang="fr-FR" sz="1600" baseline="0" dirty="0" smtClean="0"/>
                    </a:p>
                    <a:p>
                      <a:pPr algn="ctr" rtl="1"/>
                      <a:endParaRPr lang="fr-FR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43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ar-DZ" sz="1600" dirty="0" smtClean="0"/>
                        <a:t>45</a:t>
                      </a:r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46</a:t>
                      </a:r>
                    </a:p>
                    <a:p>
                      <a:pPr algn="ctr" rtl="1"/>
                      <a:r>
                        <a:rPr lang="fr-FR" sz="1600" dirty="0" smtClean="0"/>
                        <a:t>47</a:t>
                      </a:r>
                    </a:p>
                    <a:p>
                      <a:pPr algn="ctr" rtl="1"/>
                      <a:r>
                        <a:rPr lang="fr-FR" sz="1600" dirty="0" smtClean="0"/>
                        <a:t>48</a:t>
                      </a:r>
                    </a:p>
                    <a:p>
                      <a:pPr algn="ctr" rtl="1"/>
                      <a:r>
                        <a:rPr lang="fr-FR" sz="1600" dirty="0" smtClean="0"/>
                        <a:t>49</a:t>
                      </a:r>
                    </a:p>
                    <a:p>
                      <a:pPr algn="ctr" rtl="1"/>
                      <a:r>
                        <a:rPr lang="fr-FR" sz="1600" dirty="0" smtClean="0"/>
                        <a:t>50</a:t>
                      </a:r>
                    </a:p>
                    <a:p>
                      <a:pPr algn="ctr" rtl="1"/>
                      <a:r>
                        <a:rPr lang="fr-FR" sz="1600" dirty="0" smtClean="0"/>
                        <a:t>51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52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endParaRPr lang="fr-F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sz="1600" dirty="0" smtClean="0"/>
                        <a:t>50</a:t>
                      </a:r>
                      <a:r>
                        <a:rPr lang="fr-FR" sz="1600" baseline="0" dirty="0" smtClean="0"/>
                        <a:t> mn</a:t>
                      </a:r>
                      <a:endParaRPr lang="fr-FR" sz="1600" dirty="0" smtClean="0"/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15mn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20mn</a:t>
                      </a:r>
                    </a:p>
                    <a:p>
                      <a:pPr algn="ctr" rtl="0"/>
                      <a:r>
                        <a:rPr lang="fr-FR" sz="1600" dirty="0" smtClean="0"/>
                        <a:t>20 mn</a:t>
                      </a:r>
                    </a:p>
                    <a:p>
                      <a:pPr algn="ctr" rtl="0"/>
                      <a:r>
                        <a:rPr lang="fr-FR" sz="1600" dirty="0" smtClean="0"/>
                        <a:t>30mn</a:t>
                      </a:r>
                    </a:p>
                    <a:p>
                      <a:pPr algn="ctr" rtl="0"/>
                      <a:r>
                        <a:rPr lang="fr-FR" sz="1600" dirty="0" smtClean="0"/>
                        <a:t>35mn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050" dirty="0" smtClean="0"/>
                        <a:t>prolongement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sz="1600" b="1" dirty="0" smtClean="0"/>
                        <a:t>-</a:t>
                      </a:r>
                      <a:r>
                        <a:rPr lang="fr-FR" sz="1600" b="0" dirty="0" err="1" smtClean="0"/>
                        <a:t>Täche</a:t>
                      </a:r>
                      <a:r>
                        <a:rPr lang="fr-FR" sz="1600" b="0" dirty="0" smtClean="0"/>
                        <a:t> n°13 (Elaboration d’une situation élémentaire).</a:t>
                      </a:r>
                      <a:endParaRPr lang="fr-FR" sz="1600" b="1" dirty="0" smtClean="0"/>
                    </a:p>
                    <a:p>
                      <a:pPr algn="l" rtl="0"/>
                      <a:r>
                        <a:rPr lang="fr-FR" sz="1600" b="1" dirty="0" smtClean="0"/>
                        <a:t>7</a:t>
                      </a:r>
                      <a:r>
                        <a:rPr lang="fr-FR" sz="1600" b="1" u="sng" baseline="30000" dirty="0" smtClean="0"/>
                        <a:t>ème</a:t>
                      </a:r>
                      <a:r>
                        <a:rPr lang="fr-FR" sz="1600" b="1" u="sng" dirty="0" smtClean="0"/>
                        <a:t> séance</a:t>
                      </a:r>
                    </a:p>
                    <a:p>
                      <a:pPr algn="l" rtl="0"/>
                      <a:r>
                        <a:rPr lang="fr-FR" sz="1600" b="0" u="none" dirty="0" smtClean="0"/>
                        <a:t>-</a:t>
                      </a:r>
                      <a:r>
                        <a:rPr lang="fr-FR" sz="1600" dirty="0" smtClean="0"/>
                        <a:t>Feed</a:t>
                      </a:r>
                      <a:r>
                        <a:rPr lang="fr-FR" sz="1600" baseline="0" dirty="0" smtClean="0"/>
                        <a:t>back.</a:t>
                      </a:r>
                      <a:endParaRPr lang="fr-FR" sz="1600" b="0" u="none" dirty="0" smtClean="0"/>
                    </a:p>
                    <a:p>
                      <a:pPr algn="l" rtl="0"/>
                      <a:r>
                        <a:rPr lang="fr-FR" sz="1600" dirty="0" smtClean="0"/>
                        <a:t>-</a:t>
                      </a:r>
                      <a:r>
                        <a:rPr lang="fr-FR" sz="1600" baseline="0" dirty="0" smtClean="0"/>
                        <a:t>.</a:t>
                      </a:r>
                      <a:r>
                        <a:rPr lang="fr-FR" sz="1600" b="0" u="none" dirty="0" smtClean="0"/>
                        <a:t>Objectifs.</a:t>
                      </a:r>
                      <a:endParaRPr lang="fr-FR" sz="1600" baseline="0" dirty="0" smtClean="0"/>
                    </a:p>
                    <a:p>
                      <a:pPr algn="l" rtl="0"/>
                      <a:r>
                        <a:rPr lang="fr-FR" sz="1600" baseline="0" dirty="0" smtClean="0"/>
                        <a:t>-Tâche n° 14 (tache  de départ ).</a:t>
                      </a:r>
                    </a:p>
                    <a:p>
                      <a:pPr algn="l" rtl="0"/>
                      <a:r>
                        <a:rPr lang="fr-FR" sz="1600" baseline="0" dirty="0" smtClean="0"/>
                        <a:t>-Tâche n°15 ( S. d’intégration).</a:t>
                      </a:r>
                    </a:p>
                    <a:p>
                      <a:pPr algn="l" rtl="0"/>
                      <a:r>
                        <a:rPr lang="fr-FR" sz="1600" baseline="0" dirty="0" smtClean="0"/>
                        <a:t>-Tâche n°16 ( concevoir une S. d’intégration).</a:t>
                      </a:r>
                    </a:p>
                    <a:p>
                      <a:pPr algn="l" rtl="0"/>
                      <a:r>
                        <a:rPr lang="fr-FR" sz="1600" baseline="0" dirty="0" smtClean="0"/>
                        <a:t>-Tâche n°17 (Vidéo dictée négociée ).</a:t>
                      </a:r>
                    </a:p>
                    <a:p>
                      <a:pPr algn="l" rtl="0"/>
                      <a:r>
                        <a:rPr lang="fr-FR" sz="1600" baseline="0" dirty="0" smtClean="0"/>
                        <a:t>-Tâche n°18 (concevoir une fiche </a:t>
                      </a:r>
                    </a:p>
                    <a:p>
                      <a:pPr algn="l" rtl="0"/>
                      <a:r>
                        <a:rPr lang="fr-FR" sz="1600" baseline="0" dirty="0" smtClean="0"/>
                        <a:t>pédagogique).</a:t>
                      </a:r>
                    </a:p>
                    <a:p>
                      <a:pPr algn="l" rtl="0"/>
                      <a:r>
                        <a:rPr lang="fr-FR" sz="1600" baseline="0" dirty="0" smtClean="0"/>
                        <a:t>- KWL</a:t>
                      </a:r>
                      <a:endParaRPr lang="fr-FR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Tâche n°17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dirty="0" smtClean="0"/>
              <a:t>Objectif: </a:t>
            </a:r>
          </a:p>
          <a:p>
            <a:pPr>
              <a:buNone/>
            </a:pPr>
            <a:r>
              <a:rPr lang="fr-FR" dirty="0" smtClean="0"/>
              <a:t> apprendre à l’élève à  mobiliser les ressources .</a:t>
            </a:r>
          </a:p>
          <a:p>
            <a:endParaRPr lang="fr-FR" dirty="0" smtClean="0"/>
          </a:p>
          <a:p>
            <a:pPr>
              <a:buNone/>
            </a:pPr>
            <a:r>
              <a:rPr lang="fr-FR" dirty="0" smtClean="0"/>
              <a:t>Visionnage de la vidéo « </a:t>
            </a:r>
            <a:r>
              <a:rPr lang="fr-FR" dirty="0" smtClean="0">
                <a:hlinkClick r:id="rId3" action="ppaction://hlinkfile"/>
              </a:rPr>
              <a:t>Dictée négociée </a:t>
            </a:r>
            <a:r>
              <a:rPr lang="fr-FR" dirty="0" smtClean="0"/>
              <a:t>» accompagnée d’une </a:t>
            </a:r>
            <a:r>
              <a:rPr lang="fr-FR" dirty="0" smtClean="0">
                <a:hlinkClick r:id="rId4" action="ppaction://hlinkfile"/>
              </a:rPr>
              <a:t>fiche d’observation</a:t>
            </a:r>
            <a:r>
              <a:rPr lang="fr-FR" dirty="0" smtClean="0">
                <a:hlinkClick r:id="rId5" action="ppaction://hlinkfile"/>
              </a:rPr>
              <a:t>.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5975497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n°18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dirty="0" smtClean="0"/>
              <a:t>Objectif: </a:t>
            </a:r>
          </a:p>
          <a:p>
            <a:pPr>
              <a:buNone/>
            </a:pPr>
            <a:r>
              <a:rPr lang="fr-FR" dirty="0" smtClean="0"/>
              <a:t>Mettre en pratique  l’apprentissage de la mobilisation.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285720" y="1214422"/>
            <a:ext cx="2590800" cy="3962400"/>
          </a:xfrm>
          <a:prstGeom prst="rightArrowCallou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prstClr val="white"/>
                </a:solidFill>
                <a:latin typeface="Candara" pitchFamily="34" charset="0"/>
              </a:rPr>
              <a:t>Complète</a:t>
            </a:r>
            <a:r>
              <a:rPr lang="en-US" sz="2400" dirty="0" smtClean="0">
                <a:solidFill>
                  <a:prstClr val="white"/>
                </a:solidFill>
                <a:latin typeface="Candara" pitchFamily="34" charset="0"/>
              </a:rPr>
              <a:t> le tableau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2786050" y="2428868"/>
          <a:ext cx="6096000" cy="2451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714380"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K</a:t>
                      </a:r>
                      <a:endParaRPr lang="ar-DZ" sz="1600" b="1" dirty="0" smtClean="0">
                        <a:cs typeface="sultan - free" pitchFamily="2" charset="-78"/>
                      </a:endParaRP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je sais  de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la didactique du FLE</a:t>
                      </a:r>
                      <a:r>
                        <a:rPr lang="fr-FR" sz="1200" dirty="0" smtClean="0">
                          <a:cs typeface="sultan - free" pitchFamily="2" charset="-78"/>
                        </a:rPr>
                        <a:t>?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w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j’aimerais  savoir de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la didactique du FLE </a:t>
                      </a:r>
                      <a:r>
                        <a:rPr lang="fr-FR" sz="1200" dirty="0" smtClean="0">
                          <a:cs typeface="sultan - free" pitchFamily="2" charset="-78"/>
                        </a:rPr>
                        <a:t>?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L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 appris</a:t>
                      </a:r>
                      <a:endParaRPr lang="fr-FR" sz="2800" dirty="0">
                        <a:cs typeface="sultan - free" pitchFamily="2" charset="-78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941337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1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8400" y="1009352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9E0000"/>
                </a:solidFill>
              </a:rPr>
              <a:t>Attentes</a:t>
            </a:r>
          </a:p>
          <a:p>
            <a:endParaRPr lang="en-US" sz="2400" dirty="0">
              <a:solidFill>
                <a:srgbClr val="9E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972" y="1828800"/>
            <a:ext cx="2618928" cy="180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t3.gstatic.com/images?q=tbn:ANd9GcQQy1xfVMLyEzm_ZFSoH8smvVuh_HGAYZXGrd2_8u6gy4cMvo_eN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2148033"/>
            <a:ext cx="1524000" cy="15240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3786182" y="1928802"/>
            <a:ext cx="1600200" cy="1590969"/>
          </a:xfrm>
          <a:prstGeom prst="noSmoking">
            <a:avLst>
              <a:gd name="adj" fmla="val 488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>
            <a:hlinkClick r:id="rId5"/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400" y="2252133"/>
            <a:ext cx="1524000" cy="141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Hand-on-ear-listenin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9624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aking-notes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4059385"/>
            <a:ext cx="3285678" cy="218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" descr="I:\image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7325" y="4114800"/>
            <a:ext cx="2190750" cy="2085975"/>
          </a:xfrm>
          <a:prstGeom prst="rect">
            <a:avLst/>
          </a:prstGeom>
          <a:noFill/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796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Brise glace </a:t>
            </a:r>
            <a:endParaRPr lang="ar-DZ" dirty="0">
              <a:solidFill>
                <a:srgbClr val="FF0000"/>
              </a:solidFill>
            </a:endParaRPr>
          </a:p>
        </p:txBody>
      </p:sp>
      <p:pic>
        <p:nvPicPr>
          <p:cNvPr id="97284" name="Picture 4" descr="Résultat de recherche d'images pour &quot;ice breaker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500174"/>
            <a:ext cx="4714908" cy="3071834"/>
          </a:xfrm>
          <a:prstGeom prst="rect">
            <a:avLst/>
          </a:prstGeom>
          <a:noFill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286388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86388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ar-DZ" b="1" dirty="0"/>
          </a:p>
        </p:txBody>
      </p:sp>
      <p:sp>
        <p:nvSpPr>
          <p:cNvPr id="10" name="Organigramme : Bande perforée 9"/>
          <p:cNvSpPr/>
          <p:nvPr/>
        </p:nvSpPr>
        <p:spPr>
          <a:xfrm>
            <a:off x="1071538" y="2214554"/>
            <a:ext cx="6858048" cy="180480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400" b="1" dirty="0" smtClean="0"/>
              <a:t>PRESENTATION</a:t>
            </a:r>
            <a:endParaRPr lang="ar-DZ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Objectifs de la séance:</a:t>
            </a:r>
          </a:p>
          <a:p>
            <a:pPr>
              <a:buNone/>
            </a:pPr>
            <a:r>
              <a:rPr lang="fr-FR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Identifier les trois pôles du triangle  didactique.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Retrouver les relations entre ces pôles . </a:t>
            </a:r>
            <a:endParaRPr lang="ar-DZ" b="1" u="sng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3129</TotalTime>
  <Words>2233</Words>
  <Application>Microsoft Office PowerPoint</Application>
  <PresentationFormat>Affichage à l'écran (4:3)</PresentationFormat>
  <Paragraphs>645</Paragraphs>
  <Slides>52</Slides>
  <Notes>44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52</vt:i4>
      </vt:variant>
    </vt:vector>
  </HeadingPairs>
  <TitlesOfParts>
    <vt:vector size="53" baseType="lpstr">
      <vt:lpstr>Thème Office</vt:lpstr>
      <vt:lpstr>Présentation PowerPoint</vt:lpstr>
      <vt:lpstr>Présentation PowerPoint</vt:lpstr>
      <vt:lpstr>Tableau de bord  </vt:lpstr>
      <vt:lpstr> </vt:lpstr>
      <vt:lpstr> </vt:lpstr>
      <vt:lpstr>Présentation PowerPoint</vt:lpstr>
      <vt:lpstr> Brise glace </vt:lpstr>
      <vt:lpstr> </vt:lpstr>
      <vt:lpstr>Présentation PowerPoint</vt:lpstr>
      <vt:lpstr>Présentation PowerPoint</vt:lpstr>
      <vt:lpstr>Tâche n°01 </vt:lpstr>
      <vt:lpstr>Tâche n°02</vt:lpstr>
      <vt:lpstr>Présentation PowerPoint</vt:lpstr>
      <vt:lpstr>Feedback </vt:lpstr>
      <vt:lpstr>Présentation PowerPoint</vt:lpstr>
      <vt:lpstr> Tâche n°03</vt:lpstr>
      <vt:lpstr> </vt:lpstr>
      <vt:lpstr>Tâche n°04</vt:lpstr>
      <vt:lpstr>Tâche n°05</vt:lpstr>
      <vt:lpstr>Présentation PowerPoint</vt:lpstr>
      <vt:lpstr>Feedback </vt:lpstr>
      <vt:lpstr>Présentation PowerPoint</vt:lpstr>
      <vt:lpstr>Présentation PowerPoint</vt:lpstr>
      <vt:lpstr>Tâche n°06</vt:lpstr>
      <vt:lpstr>Tâche n°07</vt:lpstr>
      <vt:lpstr>Tâche n°08</vt:lpstr>
      <vt:lpstr>Présentation PowerPoint</vt:lpstr>
      <vt:lpstr>Feedback</vt:lpstr>
      <vt:lpstr>Présentation PowerPoint</vt:lpstr>
      <vt:lpstr>Présentation PowerPoint</vt:lpstr>
      <vt:lpstr>Tâche n°09</vt:lpstr>
      <vt:lpstr> </vt:lpstr>
      <vt:lpstr>Présentation PowerPoint</vt:lpstr>
      <vt:lpstr>Présentation PowerPoint</vt:lpstr>
      <vt:lpstr>Feedback </vt:lpstr>
      <vt:lpstr>Présentation PowerPoint</vt:lpstr>
      <vt:lpstr>Tâche n°10</vt:lpstr>
      <vt:lpstr>Tâche n°11</vt:lpstr>
      <vt:lpstr>Présentation PowerPoint</vt:lpstr>
      <vt:lpstr>Feedback </vt:lpstr>
      <vt:lpstr>Présentation PowerPoint</vt:lpstr>
      <vt:lpstr> Tâche n°12 </vt:lpstr>
      <vt:lpstr>Tâche n°13 </vt:lpstr>
      <vt:lpstr>Présentation PowerPoint</vt:lpstr>
      <vt:lpstr>Feed Beck </vt:lpstr>
      <vt:lpstr>Présentation PowerPoint</vt:lpstr>
      <vt:lpstr>         Tâche n°14 </vt:lpstr>
      <vt:lpstr>Tâche n°15 </vt:lpstr>
      <vt:lpstr>Tâche n°16 </vt:lpstr>
      <vt:lpstr>Tâche n°17 </vt:lpstr>
      <vt:lpstr>Tâche n°18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km info</dc:creator>
  <cp:lastModifiedBy>brm</cp:lastModifiedBy>
  <cp:revision>790</cp:revision>
  <dcterms:created xsi:type="dcterms:W3CDTF">2017-02-15T11:51:02Z</dcterms:created>
  <dcterms:modified xsi:type="dcterms:W3CDTF">2018-07-08T10:10:06Z</dcterms:modified>
</cp:coreProperties>
</file>