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804" y="-8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09ADF43E-B96D-4753-BB42-D471880AB910}" type="datetimeFigureOut">
              <a:rPr lang="en-US" smtClean="0"/>
              <a:t>6/14/2016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9ADF43E-B96D-4753-BB42-D471880AB910}" type="datetimeFigureOut">
              <a:rPr lang="en-US" smtClean="0"/>
              <a:t>6/14/2016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9ADF43E-B96D-4753-BB42-D471880AB910}" type="datetimeFigureOut">
              <a:rPr lang="en-US" smtClean="0"/>
              <a:t>6/14/2016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9ADF43E-B96D-4753-BB42-D471880AB910}" type="datetimeFigureOut">
              <a:rPr lang="en-US" smtClean="0"/>
              <a:t>6/14/2016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ADF43E-B96D-4753-BB42-D471880AB910}" type="datetimeFigureOut">
              <a:rPr lang="en-US" smtClean="0"/>
              <a:t>6/14/2016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09ADF43E-B96D-4753-BB42-D471880AB910}" type="datetimeFigureOut">
              <a:rPr lang="en-US" smtClean="0"/>
              <a:t>6/14/2016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09ADF43E-B96D-4753-BB42-D471880AB910}" type="datetimeFigureOut">
              <a:rPr lang="en-US" smtClean="0"/>
              <a:t>6/14/2016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09ADF43E-B96D-4753-BB42-D471880AB910}" type="datetimeFigureOut">
              <a:rPr lang="en-US" smtClean="0"/>
              <a:t>6/14/2016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ADF43E-B96D-4753-BB42-D471880AB910}" type="datetimeFigureOut">
              <a:rPr lang="en-US" smtClean="0"/>
              <a:t>6/14/2016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ADF43E-B96D-4753-BB42-D471880AB910}" type="datetimeFigureOut">
              <a:rPr lang="en-US" smtClean="0"/>
              <a:t>6/14/2016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ADF43E-B96D-4753-BB42-D471880AB910}" type="datetimeFigureOut">
              <a:rPr lang="en-US" smtClean="0"/>
              <a:t>6/14/2016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DBCC86C-9E4B-476C-802E-45580C77C53F}"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9ADF43E-B96D-4753-BB42-D471880AB910}" type="datetimeFigureOut">
              <a:rPr lang="en-US" smtClean="0"/>
              <a:t>6/14/2016</a:t>
            </a:fld>
            <a:endParaRPr lang="en-IN"/>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DBCC86C-9E4B-476C-802E-45580C77C53F}"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2813566" y="357172"/>
            <a:ext cx="3973012" cy="857238"/>
          </a:xfrm>
          <a:prstGeom prst="rect">
            <a:avLst/>
          </a:prstGeom>
        </p:spPr>
      </p:pic>
      <p:pic>
        <p:nvPicPr>
          <p:cNvPr id="7" name="Picture 6" descr="3-day-free-trial.gif"/>
          <p:cNvPicPr>
            <a:picLocks noChangeAspect="1"/>
          </p:cNvPicPr>
          <p:nvPr/>
        </p:nvPicPr>
        <p:blipFill>
          <a:blip r:embed="rId4"/>
          <a:stretch>
            <a:fillRect/>
          </a:stretch>
        </p:blipFill>
        <p:spPr>
          <a:xfrm>
            <a:off x="6128480" y="1500180"/>
            <a:ext cx="3015552" cy="1000132"/>
          </a:xfrm>
          <a:prstGeom prst="rect">
            <a:avLst/>
          </a:prstGeom>
          <a:effectLst>
            <a:outerShdw blurRad="152400" dist="317500" dir="5400000" sx="90000" sy="-19000" rotWithShape="0">
              <a:prstClr val="black">
                <a:alpha val="15000"/>
              </a:prstClr>
            </a:outerShdw>
          </a:effectLst>
        </p:spPr>
      </p:pic>
      <p:sp>
        <p:nvSpPr>
          <p:cNvPr id="8" name="Down Arrow 7"/>
          <p:cNvSpPr/>
          <p:nvPr/>
        </p:nvSpPr>
        <p:spPr>
          <a:xfrm>
            <a:off x="7429520" y="2571750"/>
            <a:ext cx="571504" cy="1143008"/>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p:cNvSpPr txBox="1"/>
          <p:nvPr/>
        </p:nvSpPr>
        <p:spPr>
          <a:xfrm>
            <a:off x="5643570" y="3814714"/>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10" name="Title 1"/>
          <p:cNvSpPr txBox="1">
            <a:spLocks/>
          </p:cNvSpPr>
          <p:nvPr/>
        </p:nvSpPr>
        <p:spPr>
          <a:xfrm>
            <a:off x="357158" y="2285998"/>
            <a:ext cx="6000792" cy="928674"/>
          </a:xfrm>
          <a:prstGeom prst="rect">
            <a:avLst/>
          </a:prstGeom>
          <a:ln>
            <a:solidFill>
              <a:srgbClr val="00B050"/>
            </a:solidFill>
          </a:ln>
        </p:spPr>
        <p:txBody>
          <a:bodyPr vert="horz" lIns="78348" tIns="39174" rIns="78348" bIns="39174" anchor="b">
            <a:normAutofit fontScale="75000" lnSpcReduction="20000"/>
          </a:bodyPr>
          <a:lstStyle/>
          <a:p>
            <a:pPr marL="415241" algn="ctr" defTabSz="783473" fontAlgn="auto">
              <a:spcAft>
                <a:spcPts val="0"/>
              </a:spcAft>
              <a:defRPr/>
            </a:pP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QUITY </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RESEARCH</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L</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AB:</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D</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ERIVATIVE REPORT</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14</a:t>
            </a:r>
            <a:r>
              <a:rPr lang="en-US" sz="4400" b="1" baseline="3000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TH</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J</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UNE</a:t>
            </a:r>
            <a:endPar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endParaRPr>
          </a:p>
        </p:txBody>
      </p:sp>
      <p:sp>
        <p:nvSpPr>
          <p:cNvPr id="11" name="TextBox 10"/>
          <p:cNvSpPr txBox="1"/>
          <p:nvPr/>
        </p:nvSpPr>
        <p:spPr>
          <a:xfrm>
            <a:off x="6000792" y="4572014"/>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18"/>
            <a:ext cx="9144000" cy="5143500"/>
          </a:xfrm>
          <a:prstGeom prst="rect">
            <a:avLst/>
          </a:prstGeom>
        </p:spPr>
      </p:pic>
      <p:pic>
        <p:nvPicPr>
          <p:cNvPr id="14" name="Picture 13" descr="logo2.png"/>
          <p:cNvPicPr>
            <a:picLocks noChangeAspect="1"/>
          </p:cNvPicPr>
          <p:nvPr/>
        </p:nvPicPr>
        <p:blipFill>
          <a:blip r:embed="rId3"/>
          <a:stretch>
            <a:fillRect/>
          </a:stretch>
        </p:blipFill>
        <p:spPr>
          <a:xfrm>
            <a:off x="0" y="4286262"/>
            <a:ext cx="3973012" cy="857238"/>
          </a:xfrm>
          <a:prstGeom prst="rect">
            <a:avLst/>
          </a:prstGeom>
        </p:spPr>
      </p:pic>
      <p:pic>
        <p:nvPicPr>
          <p:cNvPr id="15" name="Picture 14" descr="special-offer-tag.png"/>
          <p:cNvPicPr>
            <a:picLocks noChangeAspect="1"/>
          </p:cNvPicPr>
          <p:nvPr/>
        </p:nvPicPr>
        <p:blipFill>
          <a:blip r:embed="rId4"/>
          <a:stretch>
            <a:fillRect/>
          </a:stretch>
        </p:blipFill>
        <p:spPr>
          <a:xfrm>
            <a:off x="71438" y="1639962"/>
            <a:ext cx="2714612" cy="1003226"/>
          </a:xfrm>
          <a:prstGeom prst="rect">
            <a:avLst/>
          </a:prstGeom>
          <a:effectLst>
            <a:outerShdw blurRad="152400" dist="317500" dir="5400000" sx="90000" sy="-19000" rotWithShape="0">
              <a:prstClr val="black">
                <a:alpha val="15000"/>
              </a:prstClr>
            </a:outerShdw>
          </a:effectLst>
        </p:spPr>
      </p:pic>
      <p:sp>
        <p:nvSpPr>
          <p:cNvPr id="16" name="TextBox 15"/>
          <p:cNvSpPr txBox="1"/>
          <p:nvPr/>
        </p:nvSpPr>
        <p:spPr>
          <a:xfrm>
            <a:off x="3143240" y="1870653"/>
            <a:ext cx="2714644" cy="769441"/>
          </a:xfrm>
          <a:prstGeom prst="rect">
            <a:avLst/>
          </a:prstGeom>
          <a:solidFill>
            <a:srgbClr val="C00000"/>
          </a:solidFill>
          <a:ln>
            <a:solidFill>
              <a:srgbClr val="C00000"/>
            </a:solidFill>
          </a:ln>
          <a:effectLst>
            <a:outerShdw blurRad="152400" dist="317500" dir="5400000" sx="90000" sy="-19000" rotWithShape="0">
              <a:prstClr val="black">
                <a:alpha val="15000"/>
              </a:prstClr>
            </a:outerShdw>
          </a:effectLst>
        </p:spPr>
        <p:style>
          <a:lnRef idx="0">
            <a:schemeClr val="accent2"/>
          </a:lnRef>
          <a:fillRef idx="3">
            <a:schemeClr val="accent2"/>
          </a:fillRef>
          <a:effectRef idx="3">
            <a:schemeClr val="accent2"/>
          </a:effectRef>
          <a:fontRef idx="minor">
            <a:schemeClr val="lt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rPr>
              <a:t>50 % OFF</a:t>
            </a:r>
            <a:endParaRPr lang="en-IN" sz="4400" b="1" spc="50" dirty="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endParaRPr>
          </a:p>
        </p:txBody>
      </p:sp>
      <p:pic>
        <p:nvPicPr>
          <p:cNvPr id="17" name="Picture 16" descr="3-day-free-trial.gif"/>
          <p:cNvPicPr>
            <a:picLocks noChangeAspect="1"/>
          </p:cNvPicPr>
          <p:nvPr/>
        </p:nvPicPr>
        <p:blipFill>
          <a:blip r:embed="rId5"/>
          <a:stretch>
            <a:fillRect/>
          </a:stretch>
        </p:blipFill>
        <p:spPr>
          <a:xfrm>
            <a:off x="6072198" y="1285866"/>
            <a:ext cx="2857520" cy="947720"/>
          </a:xfrm>
          <a:prstGeom prst="rect">
            <a:avLst/>
          </a:prstGeom>
          <a:effectLst>
            <a:outerShdw blurRad="152400" dist="317500" dir="5400000" sx="90000" sy="-19000" rotWithShape="0">
              <a:prstClr val="black">
                <a:alpha val="15000"/>
              </a:prstClr>
            </a:outerShdw>
          </a:effectLst>
        </p:spPr>
      </p:pic>
      <p:sp>
        <p:nvSpPr>
          <p:cNvPr id="18" name="Down Arrow 17"/>
          <p:cNvSpPr/>
          <p:nvPr/>
        </p:nvSpPr>
        <p:spPr>
          <a:xfrm>
            <a:off x="7215206" y="2357436"/>
            <a:ext cx="571504" cy="1428760"/>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TextBox 18"/>
          <p:cNvSpPr txBox="1"/>
          <p:nvPr/>
        </p:nvSpPr>
        <p:spPr>
          <a:xfrm>
            <a:off x="5643570" y="3886152"/>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20" name="Rectangle 19"/>
          <p:cNvSpPr/>
          <p:nvPr/>
        </p:nvSpPr>
        <p:spPr>
          <a:xfrm>
            <a:off x="2285984" y="219660"/>
            <a:ext cx="363073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rgbClr val="FF0000"/>
                </a:solidFill>
                <a:effectLst>
                  <a:reflection blurRad="12700" stA="50000" endPos="50000" dist="5000" dir="5400000" sy="-100000" rotWithShape="0"/>
                </a:effectLst>
              </a:rPr>
              <a:t>Thank you</a:t>
            </a:r>
            <a:endParaRPr lang="en-US" sz="5400" b="1" cap="all" spc="0" dirty="0">
              <a:ln w="0"/>
              <a:solidFill>
                <a:srgbClr val="FF0000"/>
              </a:solidFill>
              <a:effectLst>
                <a:reflection blurRad="12700" stA="50000" endPos="50000" dist="5000" dir="5400000" sy="-100000" rotWithShape="0"/>
              </a:effectLst>
            </a:endParaRPr>
          </a:p>
        </p:txBody>
      </p:sp>
      <p:sp>
        <p:nvSpPr>
          <p:cNvPr id="21" name="TextBox 20"/>
          <p:cNvSpPr txBox="1"/>
          <p:nvPr/>
        </p:nvSpPr>
        <p:spPr>
          <a:xfrm>
            <a:off x="5929322" y="4529094"/>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12" name="Rectangle 11"/>
          <p:cNvSpPr/>
          <p:nvPr/>
        </p:nvSpPr>
        <p:spPr>
          <a:xfrm>
            <a:off x="2500298" y="285734"/>
            <a:ext cx="4184806" cy="830997"/>
          </a:xfrm>
          <a:prstGeom prst="rect">
            <a:avLst/>
          </a:prstGeom>
        </p:spPr>
        <p:txBody>
          <a:bodyPr wrap="square">
            <a:spAutoFit/>
          </a:bodyPr>
          <a:lstStyle/>
          <a:p>
            <a:pPr lvl="0" algn="ctr" fontAlgn="base">
              <a:spcBef>
                <a:spcPct val="0"/>
              </a:spcBef>
              <a:spcAft>
                <a:spcPct val="0"/>
              </a:spcAft>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N</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F</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UTURE</a:t>
            </a:r>
            <a:endParaRPr lang="en-US" sz="4800" kern="0" dirty="0">
              <a:ln w="18000">
                <a:solidFill>
                  <a:srgbClr val="002060"/>
                </a:solidFill>
                <a:prstDash val="solid"/>
                <a:miter lim="800000"/>
              </a:ln>
              <a:solidFill>
                <a:srgbClr val="002060"/>
              </a:solidFill>
            </a:endParaRPr>
          </a:p>
        </p:txBody>
      </p:sp>
      <p:sp>
        <p:nvSpPr>
          <p:cNvPr id="13" name="Content Placeholder 2"/>
          <p:cNvSpPr txBox="1">
            <a:spLocks/>
          </p:cNvSpPr>
          <p:nvPr/>
        </p:nvSpPr>
        <p:spPr bwMode="auto">
          <a:xfrm>
            <a:off x="71406" y="1428760"/>
            <a:ext cx="8429684" cy="29289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lvl="0" indent="-1588" algn="just">
              <a:spcBef>
                <a:spcPct val="20000"/>
              </a:spcBef>
            </a:pPr>
            <a:r>
              <a:rPr lang="en-IN" sz="3400" b="1" kern="0" dirty="0" smtClean="0">
                <a:latin typeface="Times New Roman" pitchFamily="18" charset="0"/>
                <a:cs typeface="Times New Roman" pitchFamily="18" charset="0"/>
              </a:rPr>
              <a:t>Sensex closed 238.98 points down at 26,396.77, while Nifty 50 index settled 59.45 points down at 8,110.60. Nifty fell for the third straight session on Monday on renewed worries about the impact of Britain’s June 23 referendum on whether to leave the European Union amid subdued Asian markets ahead of US Fed meet. Weak IIP and expectation that CPI inflation is likely to accelerate is hammering the market. Weakness in rupee due to anxiety over the upcoming FOMC and </a:t>
            </a:r>
            <a:r>
              <a:rPr lang="en-IN" sz="3400" b="1" kern="0" dirty="0" err="1" smtClean="0">
                <a:latin typeface="Times New Roman" pitchFamily="18" charset="0"/>
                <a:cs typeface="Times New Roman" pitchFamily="18" charset="0"/>
              </a:rPr>
              <a:t>BoJ</a:t>
            </a:r>
            <a:r>
              <a:rPr lang="en-IN" sz="3400" b="1" kern="0" dirty="0" smtClean="0">
                <a:latin typeface="Times New Roman" pitchFamily="18" charset="0"/>
                <a:cs typeface="Times New Roman" pitchFamily="18" charset="0"/>
              </a:rPr>
              <a:t> policy meet is shifting the investor’s focus from riskier assets to safe havens like gold. </a:t>
            </a: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a:t>
            </a:r>
            <a:r>
              <a:rPr kumimoji="0" lang="en-US" sz="5100" b="1" i="0" u="none" strike="noStrike" kern="0" cap="none" spc="0" normalizeH="0" baseline="0" noProof="0" dirty="0" smtClean="0">
                <a:ln>
                  <a:noFill/>
                </a:ln>
                <a:solidFill>
                  <a:srgbClr val="000099"/>
                </a:solidFill>
                <a:effectLst/>
                <a:uLnTx/>
                <a:uFillTx/>
                <a:latin typeface="+mn-lt"/>
                <a:ea typeface="+mn-ea"/>
                <a:cs typeface="+mn-cs"/>
              </a:rPr>
              <a:t>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3400" b="1" kern="0" dirty="0" smtClean="0">
                <a:latin typeface="Times New Roman" pitchFamily="18" charset="0"/>
                <a:cs typeface="Times New Roman" pitchFamily="18" charset="0"/>
              </a:rPr>
              <a:t>Nifty future closed at 8130.65 on Monday. Nifty today trade Below the range of 8180- 8100 and made a low of 8082.20. next support for nifty may be 8070.</a:t>
            </a:r>
            <a:endParaRPr lang="en-IN" sz="3400" b="1" kern="0" dirty="0" smtClean="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571604" y="304790"/>
            <a:ext cx="5643602" cy="838200"/>
          </a:xfrm>
          <a:prstGeom prst="rect">
            <a:avLst/>
          </a:prstGeom>
        </p:spPr>
        <p:txBody>
          <a:bodyPr/>
          <a:lstStyle/>
          <a:p>
            <a:pPr marL="484632" marR="0" lvl="0" indent="0" defTabSz="914400" rtl="0" eaLnBrk="0" fontAlgn="auto" latinLnBrk="0" hangingPunct="0">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N</a:t>
            </a:r>
            <a:r>
              <a:rPr kumimoji="0" lang="en-US" sz="4800" b="1" i="0" u="none" strike="noStrike" kern="1200" cap="none" spc="0" normalizeH="0" baseline="0" noProof="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IFTY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AILY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HART</a:t>
            </a:r>
          </a:p>
        </p:txBody>
      </p:sp>
      <p:pic>
        <p:nvPicPr>
          <p:cNvPr id="7" name="Picture 6" descr="ndc.png"/>
          <p:cNvPicPr>
            <a:picLocks noChangeAspect="1"/>
          </p:cNvPicPr>
          <p:nvPr/>
        </p:nvPicPr>
        <p:blipFill>
          <a:blip r:embed="rId4"/>
          <a:stretch>
            <a:fillRect/>
          </a:stretch>
        </p:blipFill>
        <p:spPr>
          <a:xfrm>
            <a:off x="4344685" y="1571618"/>
            <a:ext cx="4799347" cy="33575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428728" y="371466"/>
            <a:ext cx="6000792" cy="914400"/>
          </a:xfrm>
          <a:prstGeom prst="rect">
            <a:avLst/>
          </a:prstGeom>
        </p:spPr>
        <p:txBody>
          <a:bodyPr/>
          <a:lstStyle/>
          <a:p>
            <a:pPr marL="484632" lvl="0" algn="ctr" eaLnBrk="0" hangingPunct="0">
              <a:spcBef>
                <a:spcPct val="0"/>
              </a:spcBef>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F</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UTURE</a:t>
            </a:r>
          </a:p>
        </p:txBody>
      </p:sp>
      <p:sp>
        <p:nvSpPr>
          <p:cNvPr id="7" name="Content Placeholder 2"/>
          <p:cNvSpPr txBox="1">
            <a:spLocks/>
          </p:cNvSpPr>
          <p:nvPr/>
        </p:nvSpPr>
        <p:spPr bwMode="auto">
          <a:xfrm>
            <a:off x="-32" y="1571618"/>
            <a:ext cx="8358246" cy="27860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lvl="0" indent="-1588" algn="just">
              <a:spcBef>
                <a:spcPct val="20000"/>
              </a:spcBef>
            </a:pPr>
            <a:r>
              <a:rPr lang="en-IN" sz="3400" b="1" kern="0" dirty="0" smtClean="0">
                <a:latin typeface="Times New Roman" pitchFamily="18" charset="0"/>
                <a:cs typeface="Times New Roman" pitchFamily="18" charset="0"/>
              </a:rPr>
              <a:t>Bank nifty open gap down in the morning trading session. And shown consolidation movement over the full market hour’s and closed at 17562.15. Bank nifty showing consolidation phase on daily chart ,bank nifty may be trade in the range of 17600-17900 in next contract. ICICI BANK (-3.50%) and SBI BANK (-2.02%) is the top losers in bank nifty future.</a:t>
            </a:r>
            <a:endParaRPr lang="en-IN" sz="3400" b="1" kern="0" dirty="0">
              <a:latin typeface="Times New Roman" pitchFamily="18" charset="0"/>
              <a:cs typeface="Times New Roman" pitchFamily="18" charset="0"/>
            </a:endParaRPr>
          </a:p>
          <a:p>
            <a:pPr marL="342900" lvl="0" indent="-1588" algn="just">
              <a:spcBef>
                <a:spcPct val="20000"/>
              </a:spcBef>
            </a:pPr>
            <a:endParaRPr kumimoji="0" lang="en-IN" sz="3400" b="1" i="0" u="none" strike="noStrike" kern="0" cap="none" spc="0" normalizeH="0" baseline="0" noProof="0" dirty="0">
              <a:ln>
                <a:noFill/>
              </a:ln>
              <a:solidFill>
                <a:srgbClr val="000099"/>
              </a:solidFill>
              <a:effectLst/>
              <a:uLnTx/>
              <a:uFillTx/>
              <a:latin typeface="Times New Roman" pitchFamily="18" charset="0"/>
              <a:ea typeface="+mn-ea"/>
              <a:cs typeface="Times New Roman" pitchFamily="18" charset="0"/>
            </a:endParaRP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3400" b="1" kern="0" dirty="0" smtClean="0">
                <a:latin typeface="Times New Roman" pitchFamily="18" charset="0"/>
                <a:cs typeface="Times New Roman" pitchFamily="18" charset="0"/>
              </a:rPr>
              <a:t>Bank nifty Open down at 17625.00, to its previous closing 17797.05 on Monday and touched high of 17643.30.Bank nifty technically break the 17500 level above that level if its manage or sustain above the level of 17000 than new high 17800-18200 might be seen.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857356" y="357172"/>
            <a:ext cx="6786610" cy="762000"/>
          </a:xfrm>
          <a:prstGeom prst="rect">
            <a:avLst/>
          </a:prstGeom>
        </p:spPr>
        <p:txBody>
          <a:bodyPr/>
          <a:lstStyle/>
          <a:p>
            <a:pPr algn="ct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AILY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HART</a:t>
            </a:r>
          </a:p>
        </p:txBody>
      </p:sp>
      <p:pic>
        <p:nvPicPr>
          <p:cNvPr id="7" name="Picture 6" descr="bndc.png"/>
          <p:cNvPicPr>
            <a:picLocks noChangeAspect="1"/>
          </p:cNvPicPr>
          <p:nvPr/>
        </p:nvPicPr>
        <p:blipFill>
          <a:blip r:embed="rId4"/>
          <a:stretch>
            <a:fillRect/>
          </a:stretch>
        </p:blipFill>
        <p:spPr>
          <a:xfrm>
            <a:off x="4218717" y="1643056"/>
            <a:ext cx="4782439" cy="33575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643042" y="357190"/>
            <a:ext cx="3000364" cy="785800"/>
          </a:xfrm>
          <a:prstGeom prst="rect">
            <a:avLst/>
          </a:prstGeom>
        </p:spPr>
        <p:txBody>
          <a:bodyPr/>
          <a:lstStyle/>
          <a:p>
            <a:pPr marL="484632" lvl="0" eaLnBrk="0" hangingPunct="0">
              <a:spcBef>
                <a:spcPct val="0"/>
              </a:spcBef>
              <a:defRPr/>
            </a:pP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SD</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NR</a:t>
            </a:r>
          </a:p>
        </p:txBody>
      </p:sp>
      <p:sp>
        <p:nvSpPr>
          <p:cNvPr id="7" name="Content Placeholder 2"/>
          <p:cNvSpPr txBox="1">
            <a:spLocks/>
          </p:cNvSpPr>
          <p:nvPr/>
        </p:nvSpPr>
        <p:spPr bwMode="auto">
          <a:xfrm>
            <a:off x="428596" y="1571618"/>
            <a:ext cx="8286808" cy="29289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70000" lnSpcReduction="20000"/>
          </a:bodyPr>
          <a:lstStyle/>
          <a:p>
            <a:pPr marL="342900" lvl="0" indent="-1588" algn="just">
              <a:spcBef>
                <a:spcPct val="20000"/>
              </a:spcBef>
            </a:pPr>
            <a:r>
              <a:rPr lang="en-IN" sz="2600" b="1" kern="0" dirty="0" smtClean="0">
                <a:solidFill>
                  <a:srgbClr val="002060"/>
                </a:solidFill>
                <a:latin typeface="Times New Roman" pitchFamily="18" charset="0"/>
                <a:cs typeface="Times New Roman" pitchFamily="18" charset="0"/>
              </a:rPr>
              <a:t>The Indian rupee opened lower by 18 </a:t>
            </a:r>
            <a:r>
              <a:rPr lang="en-IN" sz="2600" b="1" kern="0" dirty="0" err="1" smtClean="0">
                <a:solidFill>
                  <a:srgbClr val="002060"/>
                </a:solidFill>
                <a:latin typeface="Times New Roman" pitchFamily="18" charset="0"/>
                <a:cs typeface="Times New Roman" pitchFamily="18" charset="0"/>
              </a:rPr>
              <a:t>paise</a:t>
            </a:r>
            <a:r>
              <a:rPr lang="en-IN" sz="2600" b="1" kern="0" dirty="0" smtClean="0">
                <a:solidFill>
                  <a:srgbClr val="002060"/>
                </a:solidFill>
                <a:latin typeface="Times New Roman" pitchFamily="18" charset="0"/>
                <a:cs typeface="Times New Roman" pitchFamily="18" charset="0"/>
              </a:rPr>
              <a:t> at 66.94 per dollar on Monday versus 66.76 Friday. Weak global c </a:t>
            </a:r>
            <a:r>
              <a:rPr lang="en-IN" sz="2600" b="1" kern="0" dirty="0" err="1" smtClean="0">
                <a:solidFill>
                  <a:srgbClr val="002060"/>
                </a:solidFill>
                <a:latin typeface="Times New Roman" pitchFamily="18" charset="0"/>
                <a:cs typeface="Times New Roman" pitchFamily="18" charset="0"/>
              </a:rPr>
              <a:t>ues</a:t>
            </a:r>
            <a:r>
              <a:rPr lang="en-IN" sz="2600" b="1" kern="0" dirty="0" smtClean="0">
                <a:solidFill>
                  <a:srgbClr val="002060"/>
                </a:solidFill>
                <a:latin typeface="Times New Roman" pitchFamily="18" charset="0"/>
                <a:cs typeface="Times New Roman" pitchFamily="18" charset="0"/>
              </a:rPr>
              <a:t> will put pressure on the rupee and it is likely to touch 67/dollar levels. The USD-INR pair to trade in a range of 66.50-67.20/USD today. Yen climbed as traders </a:t>
            </a:r>
            <a:r>
              <a:rPr lang="en-IN" sz="2600" b="1" kern="0" dirty="0" err="1" smtClean="0">
                <a:solidFill>
                  <a:srgbClr val="002060"/>
                </a:solidFill>
                <a:latin typeface="Times New Roman" pitchFamily="18" charset="0"/>
                <a:cs typeface="Times New Roman" pitchFamily="18" charset="0"/>
              </a:rPr>
              <a:t>favor</a:t>
            </a:r>
            <a:r>
              <a:rPr lang="en-IN" sz="2600" b="1" kern="0" dirty="0" smtClean="0">
                <a:solidFill>
                  <a:srgbClr val="002060"/>
                </a:solidFill>
                <a:latin typeface="Times New Roman" pitchFamily="18" charset="0"/>
                <a:cs typeface="Times New Roman" pitchFamily="18" charset="0"/>
              </a:rPr>
              <a:t> haven assets ahead of crucial meetings of the Federal Reserve and the Bank Of Japan.</a:t>
            </a:r>
          </a:p>
          <a:p>
            <a:pPr marL="344488">
              <a:tabLst>
                <a:tab pos="344488" algn="l"/>
              </a:tabLst>
            </a:pPr>
            <a:endParaRPr lang="en-US" sz="2000" b="1" dirty="0" smtClean="0"/>
          </a:p>
          <a:p>
            <a:pPr marL="344488">
              <a:tabLst>
                <a:tab pos="344488" algn="l"/>
              </a:tabLst>
            </a:pPr>
            <a:endParaRPr lang="en-US" sz="2000" b="1" dirty="0" smtClean="0"/>
          </a:p>
          <a:p>
            <a:pPr indent="344488"/>
            <a:r>
              <a:rPr lang="en-US" sz="2600" b="1" dirty="0" smtClean="0">
                <a:solidFill>
                  <a:srgbClr val="002060"/>
                </a:solidFill>
              </a:rPr>
              <a:t>USDINR STRATEGY R1 </a:t>
            </a:r>
            <a:r>
              <a:rPr lang="en-US" sz="2600" b="1" dirty="0" smtClean="0">
                <a:solidFill>
                  <a:srgbClr val="002060"/>
                </a:solidFill>
              </a:rPr>
              <a:t>66.97  </a:t>
            </a:r>
            <a:r>
              <a:rPr lang="en-US" sz="2600" b="1" dirty="0" smtClean="0">
                <a:solidFill>
                  <a:srgbClr val="002060"/>
                </a:solidFill>
              </a:rPr>
              <a:t>R2 </a:t>
            </a:r>
            <a:r>
              <a:rPr lang="en-US" sz="2600" b="1" dirty="0" smtClean="0">
                <a:solidFill>
                  <a:srgbClr val="002060"/>
                </a:solidFill>
              </a:rPr>
              <a:t>66.20</a:t>
            </a:r>
            <a:endParaRPr lang="en-IN" sz="2600" b="1" dirty="0" smtClean="0">
              <a:solidFill>
                <a:srgbClr val="002060"/>
              </a:solidFill>
            </a:endParaRPr>
          </a:p>
          <a:p>
            <a:pPr indent="344488"/>
            <a:r>
              <a:rPr lang="en-US" sz="2600" b="1" dirty="0" smtClean="0">
                <a:solidFill>
                  <a:srgbClr val="002060"/>
                </a:solidFill>
              </a:rPr>
              <a:t>	</a:t>
            </a:r>
          </a:p>
          <a:p>
            <a:pPr marL="344488">
              <a:tabLst>
                <a:tab pos="344488" algn="l"/>
              </a:tabLst>
            </a:pPr>
            <a:endParaRPr lang="en-US" sz="2600" b="1" dirty="0" smtClean="0">
              <a:solidFill>
                <a:srgbClr val="002060"/>
              </a:solidFill>
            </a:endParaRPr>
          </a:p>
          <a:p>
            <a:pPr indent="344488"/>
            <a:r>
              <a:rPr lang="en-US" sz="2600" b="1" dirty="0" smtClean="0">
                <a:solidFill>
                  <a:srgbClr val="002060"/>
                </a:solidFill>
              </a:rPr>
              <a:t>Pivot Point </a:t>
            </a:r>
            <a:r>
              <a:rPr lang="en-US" sz="2600" b="1" dirty="0" smtClean="0">
                <a:solidFill>
                  <a:srgbClr val="002060"/>
                </a:solidFill>
              </a:rPr>
              <a:t>66.72    </a:t>
            </a:r>
            <a:r>
              <a:rPr lang="en-US" sz="2600" b="1" dirty="0" smtClean="0">
                <a:solidFill>
                  <a:srgbClr val="002060"/>
                </a:solidFill>
              </a:rPr>
              <a:t>S1  </a:t>
            </a:r>
            <a:r>
              <a:rPr lang="en-US" sz="2600" b="1" dirty="0" smtClean="0">
                <a:solidFill>
                  <a:srgbClr val="002060"/>
                </a:solidFill>
              </a:rPr>
              <a:t>66.72   </a:t>
            </a:r>
            <a:r>
              <a:rPr lang="en-US" sz="2600" b="1" dirty="0" smtClean="0">
                <a:solidFill>
                  <a:srgbClr val="002060"/>
                </a:solidFill>
              </a:rPr>
              <a:t>S2 </a:t>
            </a:r>
            <a:r>
              <a:rPr lang="en-US" sz="2600" b="1" dirty="0" smtClean="0">
                <a:solidFill>
                  <a:srgbClr val="002060"/>
                </a:solidFill>
              </a:rPr>
              <a:t>66.70</a:t>
            </a:r>
            <a:endParaRPr lang="en-US" sz="2600" b="1" dirty="0" smtClean="0"/>
          </a:p>
          <a:p>
            <a:pPr indent="344488"/>
            <a:r>
              <a:rPr lang="en-US" sz="1600" b="1" dirty="0"/>
              <a:t>	</a:t>
            </a:r>
          </a:p>
          <a:p>
            <a:pPr marL="344488">
              <a:tabLst>
                <a:tab pos="344488" algn="l"/>
              </a:tabLst>
            </a:pPr>
            <a:endParaRPr lang="en-US" sz="2000" b="1" dirty="0">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Title 1"/>
          <p:cNvSpPr txBox="1">
            <a:spLocks/>
          </p:cNvSpPr>
          <p:nvPr/>
        </p:nvSpPr>
        <p:spPr bwMode="auto">
          <a:xfrm>
            <a:off x="1500198" y="428591"/>
            <a:ext cx="5786446" cy="785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82500" lnSpcReduction="10000"/>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E</a:t>
            </a:r>
            <a:r>
              <a:rPr lang="en-US" sz="53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UROPEAN</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M</a:t>
            </a:r>
            <a:r>
              <a:rPr lang="en-US" sz="53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ARKET</a:t>
            </a:r>
          </a:p>
        </p:txBody>
      </p:sp>
      <p:sp>
        <p:nvSpPr>
          <p:cNvPr id="7" name="Content Placeholder 2"/>
          <p:cNvSpPr txBox="1">
            <a:spLocks/>
          </p:cNvSpPr>
          <p:nvPr/>
        </p:nvSpPr>
        <p:spPr bwMode="auto">
          <a:xfrm>
            <a:off x="428596" y="1571618"/>
            <a:ext cx="5214974" cy="10001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85000" lnSpcReduction="10000"/>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European markets finished broadly lower today with shares in Germany leading the region. The DAX is down 1.83 % while London's FTSE 100 is off 1.17% and France's CAC 40 is lower by 1.89%.</a:t>
            </a:r>
          </a:p>
        </p:txBody>
      </p:sp>
      <p:pic>
        <p:nvPicPr>
          <p:cNvPr id="8" name="Picture 7" descr="em.png"/>
          <p:cNvPicPr>
            <a:picLocks noChangeAspect="1"/>
          </p:cNvPicPr>
          <p:nvPr/>
        </p:nvPicPr>
        <p:blipFill>
          <a:blip r:embed="rId4"/>
          <a:stretch>
            <a:fillRect/>
          </a:stretch>
        </p:blipFill>
        <p:spPr>
          <a:xfrm>
            <a:off x="5376435" y="2528950"/>
            <a:ext cx="3696159" cy="25431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357290" y="428608"/>
            <a:ext cx="4786346" cy="714362"/>
          </a:xfrm>
          <a:prstGeom prst="rect">
            <a:avLst/>
          </a:prstGeom>
        </p:spPr>
        <p:txBody>
          <a:bodyPr/>
          <a:lstStyle/>
          <a:p>
            <a:pPr marL="484632" lvl="0">
              <a:spcBef>
                <a:spcPct val="0"/>
              </a:spcBef>
              <a:defRPr/>
            </a:pP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SI</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M</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ARKET</a:t>
            </a:r>
          </a:p>
        </p:txBody>
      </p:sp>
      <p:sp>
        <p:nvSpPr>
          <p:cNvPr id="7" name="Content Placeholder 2"/>
          <p:cNvSpPr txBox="1">
            <a:spLocks/>
          </p:cNvSpPr>
          <p:nvPr/>
        </p:nvSpPr>
        <p:spPr bwMode="auto">
          <a:xfrm>
            <a:off x="-32" y="1643054"/>
            <a:ext cx="5214974" cy="14287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20000"/>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Asian markets finished sharply lower today with shares in Japan leading the region. The Nikkei 225 is down 3.51% while China's Shanghai Composite is off 3.21% and Hong Kong's Hang Seng is lower by 2.52%.</a:t>
            </a: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		</a:t>
            </a:r>
          </a:p>
        </p:txBody>
      </p:sp>
      <p:pic>
        <p:nvPicPr>
          <p:cNvPr id="8" name="Picture 7" descr="am.png"/>
          <p:cNvPicPr>
            <a:picLocks noChangeAspect="1"/>
          </p:cNvPicPr>
          <p:nvPr/>
        </p:nvPicPr>
        <p:blipFill>
          <a:blip r:embed="rId4"/>
          <a:stretch>
            <a:fillRect/>
          </a:stretch>
        </p:blipFill>
        <p:spPr>
          <a:xfrm>
            <a:off x="5643570" y="2500312"/>
            <a:ext cx="3404996" cy="2571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point-presentation-powerpoint-templates-you-can-this-for-your-37662.jpg"/>
          <p:cNvPicPr>
            <a:picLocks noChangeAspect="1"/>
          </p:cNvPicPr>
          <p:nvPr/>
        </p:nvPicPr>
        <p:blipFill>
          <a:blip r:embed="rId2"/>
          <a:stretch>
            <a:fillRect/>
          </a:stretch>
        </p:blipFill>
        <p:spPr>
          <a:xfrm>
            <a:off x="0" y="0"/>
            <a:ext cx="9144000" cy="5143500"/>
          </a:xfrm>
          <a:prstGeom prst="rect">
            <a:avLst/>
          </a:prstGeom>
        </p:spPr>
      </p:pic>
      <p:pic>
        <p:nvPicPr>
          <p:cNvPr id="6" name="Picture 5" descr="logo2.png"/>
          <p:cNvPicPr>
            <a:picLocks noChangeAspect="1"/>
          </p:cNvPicPr>
          <p:nvPr/>
        </p:nvPicPr>
        <p:blipFill>
          <a:blip r:embed="rId3"/>
          <a:stretch>
            <a:fillRect/>
          </a:stretch>
        </p:blipFill>
        <p:spPr>
          <a:xfrm>
            <a:off x="0" y="4286280"/>
            <a:ext cx="3973012" cy="857238"/>
          </a:xfrm>
          <a:prstGeom prst="rect">
            <a:avLst/>
          </a:prstGeom>
        </p:spPr>
      </p:pic>
      <p:sp>
        <p:nvSpPr>
          <p:cNvPr id="4" name="Rectangle 2"/>
          <p:cNvSpPr txBox="1">
            <a:spLocks noChangeArrowheads="1"/>
          </p:cNvSpPr>
          <p:nvPr/>
        </p:nvSpPr>
        <p:spPr>
          <a:xfrm>
            <a:off x="1428728" y="357172"/>
            <a:ext cx="5072098" cy="714362"/>
          </a:xfrm>
          <a:prstGeom prst="rect">
            <a:avLst/>
          </a:prstGeom>
        </p:spPr>
        <p:txBody>
          <a:bodyPr/>
          <a:lstStyle/>
          <a:p>
            <a:pPr marL="484632" lvl="0">
              <a:spcBef>
                <a:spcPct val="0"/>
              </a:spcBef>
              <a:defRPr/>
            </a:pP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F</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II/</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II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CTIVITY</a:t>
            </a:r>
            <a:endPar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endParaRPr>
          </a:p>
        </p:txBody>
      </p:sp>
      <p:pic>
        <p:nvPicPr>
          <p:cNvPr id="7" name="Picture 6" descr="fii.dii.png"/>
          <p:cNvPicPr>
            <a:picLocks noChangeAspect="1"/>
          </p:cNvPicPr>
          <p:nvPr/>
        </p:nvPicPr>
        <p:blipFill>
          <a:blip r:embed="rId4"/>
          <a:stretch>
            <a:fillRect/>
          </a:stretch>
        </p:blipFill>
        <p:spPr>
          <a:xfrm>
            <a:off x="1285852" y="1643056"/>
            <a:ext cx="6887537" cy="2505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455</Words>
  <Application>Microsoft Office PowerPoint</Application>
  <PresentationFormat>On-screen Show (16:9)</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manish</dc:creator>
  <cp:lastModifiedBy>manish</cp:lastModifiedBy>
  <cp:revision>3</cp:revision>
  <dcterms:created xsi:type="dcterms:W3CDTF">2016-06-14T10:13:07Z</dcterms:created>
  <dcterms:modified xsi:type="dcterms:W3CDTF">2016-06-14T10:40:32Z</dcterms:modified>
</cp:coreProperties>
</file>