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924" r:id="rId1"/>
  </p:sldMasterIdLst>
  <p:sldIdLst>
    <p:sldId id="256" r:id="rId2"/>
    <p:sldId id="257" r:id="rId3"/>
    <p:sldId id="258" r:id="rId4"/>
    <p:sldId id="262"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4660"/>
  </p:normalViewPr>
  <p:slideViewPr>
    <p:cSldViewPr>
      <p:cViewPr>
        <p:scale>
          <a:sx n="66" d="100"/>
          <a:sy n="66" d="100"/>
        </p:scale>
        <p:origin x="-110"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432492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1017031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147519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58725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226581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79736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2257877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669000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202853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2651767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4DB9CB-D60C-4357-971D-207591262084}" type="datetimeFigureOut">
              <a:rPr lang="en-IN" smtClean="0"/>
              <a:pPr/>
              <a:t>23-04-2020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B09C1DA-1FAB-4209-A7B4-6FB2A3975C50}" type="slidenum">
              <a:rPr lang="en-IN" smtClean="0"/>
              <a:pPr/>
              <a:t>‹#›</a:t>
            </a:fld>
            <a:endParaRPr lang="en-IN"/>
          </a:p>
        </p:txBody>
      </p:sp>
    </p:spTree>
    <p:extLst>
      <p:ext uri="{BB962C8B-B14F-4D97-AF65-F5344CB8AC3E}">
        <p14:creationId xmlns:p14="http://schemas.microsoft.com/office/powerpoint/2010/main" val="1616500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4DB9CB-D60C-4357-971D-207591262084}" type="datetimeFigureOut">
              <a:rPr lang="en-IN" smtClean="0"/>
              <a:pPr/>
              <a:t>23-04-2020</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09C1DA-1FAB-4209-A7B4-6FB2A3975C50}" type="slidenum">
              <a:rPr lang="en-IN" smtClean="0"/>
              <a:pPr/>
              <a:t>‹#›</a:t>
            </a:fld>
            <a:endParaRPr lang="en-IN"/>
          </a:p>
        </p:txBody>
      </p:sp>
    </p:spTree>
    <p:extLst>
      <p:ext uri="{BB962C8B-B14F-4D97-AF65-F5344CB8AC3E}">
        <p14:creationId xmlns:p14="http://schemas.microsoft.com/office/powerpoint/2010/main" val="2371004263"/>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sales@marketresearchnest.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www.marketresearchnest.com/reportdetail/Lemon-Squash-915118" TargetMode="External"/><Relationship Id="rId4" Type="http://schemas.openxmlformats.org/officeDocument/2006/relationships/hyperlink" Target="mailto:sales@marketresearchnest.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www.marketresearchnest.com/buynow/single/USD/915118" TargetMode="External"/><Relationship Id="rId4" Type="http://schemas.openxmlformats.org/officeDocument/2006/relationships/hyperlink" Target="mailto:sales@marketresearchnest.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www.marketresearchnest.com/sample-request/Lemon-Squash-915118" TargetMode="External"/><Relationship Id="rId4" Type="http://schemas.openxmlformats.org/officeDocument/2006/relationships/hyperlink" Target="mailto:sales@marketresearchnest.com"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plus.google.com/101892739451817778573" TargetMode="External"/><Relationship Id="rId3" Type="http://schemas.openxmlformats.org/officeDocument/2006/relationships/hyperlink" Target="https://www.marketresearchnest.com/sample-request/Lemon-Squash-915118" TargetMode="External"/><Relationship Id="rId7" Type="http://schemas.openxmlformats.org/officeDocument/2006/relationships/hyperlink" Target="mailto:sales@marketresearchnest.com" TargetMode="External"/><Relationship Id="rId2" Type="http://schemas.openxmlformats.org/officeDocument/2006/relationships/hyperlink" Target="https://www.marketresearchnest.com/discount-request/Lemon-Squash-915118" TargetMode="Externa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hyperlink" Target="https://www.facebook.com/Market-Research-Nest-1766008973661370/" TargetMode="External"/><Relationship Id="rId5" Type="http://schemas.openxmlformats.org/officeDocument/2006/relationships/image" Target="../media/image1.png"/><Relationship Id="rId10" Type="http://schemas.openxmlformats.org/officeDocument/2006/relationships/hyperlink" Target="https://twitter.com/marketrnest" TargetMode="External"/><Relationship Id="rId4" Type="http://schemas.openxmlformats.org/officeDocument/2006/relationships/hyperlink" Target="https://www.marketresearchnest.com/buynow/single/USD/915118" TargetMode="External"/><Relationship Id="rId9" Type="http://schemas.openxmlformats.org/officeDocument/2006/relationships/hyperlink" Target="https://www.linkedin.com/company/1322022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371600"/>
            <a:ext cx="7850832" cy="1905000"/>
          </a:xfrm>
        </p:spPr>
        <p:txBody>
          <a:bodyPr>
            <a:normAutofit/>
          </a:bodyPr>
          <a:lstStyle/>
          <a:p>
            <a:r>
              <a:rPr lang="en-US" b="1" u="sng" dirty="0">
                <a:solidFill>
                  <a:srgbClr val="0070C0"/>
                </a:solidFill>
              </a:rPr>
              <a:t>Lemon </a:t>
            </a:r>
            <a:r>
              <a:rPr lang="en-US" b="1" u="sng" dirty="0" smtClean="0">
                <a:solidFill>
                  <a:srgbClr val="0070C0"/>
                </a:solidFill>
              </a:rPr>
              <a:t>Squash </a:t>
            </a:r>
            <a:r>
              <a:rPr lang="en-IN" b="1" u="sng" dirty="0" smtClean="0">
                <a:solidFill>
                  <a:srgbClr val="0070C0"/>
                </a:solidFill>
              </a:rPr>
              <a:t>Market Status and Trend Report 2020-2026</a:t>
            </a:r>
            <a:endParaRPr lang="en-IN" b="1" u="sng" dirty="0" smtClean="0">
              <a:solidFill>
                <a:srgbClr val="0070C0"/>
              </a:solidFill>
            </a:endParaRPr>
          </a:p>
        </p:txBody>
      </p:sp>
      <p:sp>
        <p:nvSpPr>
          <p:cNvPr id="3" name="Subtitle 2"/>
          <p:cNvSpPr>
            <a:spLocks noGrp="1"/>
          </p:cNvSpPr>
          <p:nvPr>
            <p:ph type="subTitle" idx="1"/>
          </p:nvPr>
        </p:nvSpPr>
        <p:spPr>
          <a:xfrm>
            <a:off x="685800" y="3810000"/>
            <a:ext cx="7543800" cy="2320280"/>
          </a:xfrm>
        </p:spPr>
        <p:txBody>
          <a:bodyPr>
            <a:noAutofit/>
          </a:bodyPr>
          <a:lstStyle/>
          <a:p>
            <a:pPr algn="l"/>
            <a:r>
              <a:rPr lang="en-IN" sz="2000" b="1" dirty="0" smtClean="0">
                <a:solidFill>
                  <a:srgbClr val="555555"/>
                </a:solidFill>
                <a:latin typeface="Roboto"/>
              </a:rPr>
              <a:t>	Publish Date                    : </a:t>
            </a:r>
            <a:r>
              <a:rPr lang="en-IN" sz="1600" dirty="0" smtClean="0">
                <a:solidFill>
                  <a:srgbClr val="555555"/>
                </a:solidFill>
                <a:latin typeface="Roboto"/>
              </a:rPr>
              <a:t>22-04</a:t>
            </a:r>
            <a:r>
              <a:rPr lang="en-IN" sz="1600" b="0" i="0" dirty="0" smtClean="0">
                <a:solidFill>
                  <a:srgbClr val="555555"/>
                </a:solidFill>
                <a:effectLst/>
                <a:latin typeface="Roboto"/>
              </a:rPr>
              <a:t>-2020</a:t>
            </a:r>
            <a:endParaRPr lang="en-IN" sz="1600" b="0" i="0" dirty="0" smtClean="0">
              <a:solidFill>
                <a:srgbClr val="555555"/>
              </a:solidFill>
              <a:effectLst/>
              <a:latin typeface="Roboto"/>
            </a:endParaRPr>
          </a:p>
          <a:p>
            <a:pPr algn="l"/>
            <a:r>
              <a:rPr lang="en-IN" sz="2000" b="1" dirty="0" smtClean="0">
                <a:solidFill>
                  <a:srgbClr val="555555"/>
                </a:solidFill>
                <a:latin typeface="Roboto"/>
              </a:rPr>
              <a:t>	No of Pages                     : </a:t>
            </a:r>
            <a:r>
              <a:rPr lang="en-IN" sz="1600" dirty="0" smtClean="0">
                <a:solidFill>
                  <a:srgbClr val="555555"/>
                </a:solidFill>
                <a:latin typeface="Roboto"/>
              </a:rPr>
              <a:t>137</a:t>
            </a:r>
            <a:endParaRPr lang="en-IN" sz="1600" dirty="0" smtClean="0">
              <a:solidFill>
                <a:srgbClr val="555555"/>
              </a:solidFill>
              <a:latin typeface="Roboto"/>
            </a:endParaRPr>
          </a:p>
          <a:p>
            <a:pPr algn="l"/>
            <a:r>
              <a:rPr lang="en-IN" sz="2000" b="1" dirty="0" smtClean="0">
                <a:solidFill>
                  <a:srgbClr val="555555"/>
                </a:solidFill>
                <a:latin typeface="Roboto"/>
              </a:rPr>
              <a:t>	Single User License        : </a:t>
            </a:r>
            <a:r>
              <a:rPr lang="en-IN" sz="1600" dirty="0" smtClean="0">
                <a:solidFill>
                  <a:srgbClr val="555555"/>
                </a:solidFill>
                <a:latin typeface="Roboto"/>
              </a:rPr>
              <a:t>USD </a:t>
            </a:r>
            <a:r>
              <a:rPr lang="en-IN" sz="1600" dirty="0">
                <a:solidFill>
                  <a:srgbClr val="555555"/>
                </a:solidFill>
                <a:latin typeface="Roboto"/>
              </a:rPr>
              <a:t>2900</a:t>
            </a:r>
            <a:endParaRPr lang="en-IN" sz="1600" dirty="0" smtClean="0">
              <a:solidFill>
                <a:srgbClr val="555555"/>
              </a:solidFill>
              <a:latin typeface="Roboto"/>
            </a:endParaRPr>
          </a:p>
          <a:p>
            <a:pPr algn="l"/>
            <a:r>
              <a:rPr lang="en-IN" sz="2000" b="1" dirty="0" smtClean="0">
                <a:solidFill>
                  <a:srgbClr val="555555"/>
                </a:solidFill>
                <a:latin typeface="Roboto"/>
              </a:rPr>
              <a:t>	Corporate User License  : </a:t>
            </a:r>
            <a:r>
              <a:rPr lang="en-IN" sz="1600" dirty="0" smtClean="0">
                <a:solidFill>
                  <a:srgbClr val="555555"/>
                </a:solidFill>
                <a:latin typeface="Roboto"/>
              </a:rPr>
              <a:t>USD </a:t>
            </a:r>
            <a:r>
              <a:rPr lang="en-IN" sz="1600" dirty="0">
                <a:solidFill>
                  <a:srgbClr val="555555"/>
                </a:solidFill>
                <a:latin typeface="Roboto"/>
              </a:rPr>
              <a:t>4350</a:t>
            </a:r>
            <a:endParaRPr lang="en-IN" sz="1600" dirty="0"/>
          </a:p>
        </p:txBody>
      </p:sp>
      <p:pic>
        <p:nvPicPr>
          <p:cNvPr id="1026" name="Picture 2" descr="C:\Users\lenovo\Desktop\logo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12" y="44624"/>
            <a:ext cx="3096344" cy="9361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lenovo\Desktop\GRNlogo (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44624"/>
            <a:ext cx="3108325" cy="102754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4132" y="6138401"/>
            <a:ext cx="8496944" cy="646331"/>
          </a:xfrm>
          <a:prstGeom prst="rect">
            <a:avLst/>
          </a:prstGeom>
          <a:noFill/>
        </p:spPr>
        <p:txBody>
          <a:bodyPr wrap="square" rtlCol="0">
            <a:spAutoFit/>
          </a:bodyPr>
          <a:lstStyle/>
          <a:p>
            <a:pPr algn="ctr"/>
            <a:r>
              <a:rPr lang="en-IN" b="1" dirty="0" smtClean="0"/>
              <a:t>For More Details Contact at </a:t>
            </a:r>
            <a:r>
              <a:rPr lang="en-IN" dirty="0" smtClean="0">
                <a:hlinkClick r:id="rId4"/>
              </a:rPr>
              <a:t>sales@marketresearchnest.com</a:t>
            </a:r>
            <a:r>
              <a:rPr lang="en-IN" dirty="0" smtClean="0"/>
              <a:t> </a:t>
            </a:r>
          </a:p>
          <a:p>
            <a:pPr algn="ctr"/>
            <a:r>
              <a:rPr lang="en-IN" dirty="0" smtClean="0"/>
              <a:t>+1-240-284-8070 / +44-20-3290-4151</a:t>
            </a:r>
            <a:endParaRPr lang="en-IN" dirty="0"/>
          </a:p>
        </p:txBody>
      </p:sp>
    </p:spTree>
    <p:extLst>
      <p:ext uri="{BB962C8B-B14F-4D97-AF65-F5344CB8AC3E}">
        <p14:creationId xmlns:p14="http://schemas.microsoft.com/office/powerpoint/2010/main" val="30867449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enovo\Desktop\logo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12" y="44624"/>
            <a:ext cx="3096344" cy="9361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lenovo\Desktop\GRNlogo (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44624"/>
            <a:ext cx="3108325" cy="102754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7524" y="6211669"/>
            <a:ext cx="8496944" cy="646331"/>
          </a:xfrm>
          <a:prstGeom prst="rect">
            <a:avLst/>
          </a:prstGeom>
          <a:noFill/>
        </p:spPr>
        <p:txBody>
          <a:bodyPr wrap="square" rtlCol="0">
            <a:spAutoFit/>
          </a:bodyPr>
          <a:lstStyle/>
          <a:p>
            <a:pPr algn="ctr"/>
            <a:r>
              <a:rPr lang="en-IN" b="1" dirty="0" smtClean="0"/>
              <a:t>For More Details Contact at </a:t>
            </a:r>
            <a:r>
              <a:rPr lang="en-IN" dirty="0" smtClean="0">
                <a:hlinkClick r:id="rId4"/>
              </a:rPr>
              <a:t>sales@marketresearchnest.com</a:t>
            </a:r>
            <a:r>
              <a:rPr lang="en-IN" dirty="0" smtClean="0"/>
              <a:t> </a:t>
            </a:r>
          </a:p>
          <a:p>
            <a:pPr algn="ctr"/>
            <a:r>
              <a:rPr lang="en-IN" dirty="0" smtClean="0"/>
              <a:t>+1-240-284-8070 / +44-20-3290-4151</a:t>
            </a:r>
            <a:endParaRPr lang="en-IN" dirty="0"/>
          </a:p>
        </p:txBody>
      </p:sp>
      <p:sp>
        <p:nvSpPr>
          <p:cNvPr id="7" name="TextBox 6"/>
          <p:cNvSpPr txBox="1"/>
          <p:nvPr/>
        </p:nvSpPr>
        <p:spPr>
          <a:xfrm>
            <a:off x="365820" y="1219200"/>
            <a:ext cx="8340352" cy="4524315"/>
          </a:xfrm>
          <a:prstGeom prst="rect">
            <a:avLst/>
          </a:prstGeom>
          <a:noFill/>
        </p:spPr>
        <p:txBody>
          <a:bodyPr wrap="square" rtlCol="0">
            <a:spAutoFit/>
          </a:bodyPr>
          <a:lstStyle/>
          <a:p>
            <a:r>
              <a:rPr lang="en-US" sz="1600" dirty="0"/>
              <a:t>The global Lemon Squash market is valued at US$ xx million in 2020 is expected to reach US$ xx million by the end of 2026, growing at a CAGR of xx% during 2021-2026.</a:t>
            </a:r>
            <a:r>
              <a:rPr lang="en-US" sz="1600" dirty="0"/>
              <a:t/>
            </a:r>
            <a:br>
              <a:rPr lang="en-US" sz="1600" dirty="0"/>
            </a:br>
            <a:r>
              <a:rPr lang="en-US" sz="1600" dirty="0"/>
              <a:t>This report focuses on Lemon Squash volume and value at the global level, regional level and company level. From a global perspective, this report represents overall Lemon Squash market size by </a:t>
            </a:r>
            <a:r>
              <a:rPr lang="en-US" sz="1600" dirty="0" err="1"/>
              <a:t>analysing</a:t>
            </a:r>
            <a:r>
              <a:rPr lang="en-US" sz="1600" dirty="0"/>
              <a:t> historical data and future prospect. Regionally, this report focuses on several key regions: North America, Europe, China and Japan etc.</a:t>
            </a:r>
            <a:r>
              <a:rPr lang="en-US" sz="1600" dirty="0"/>
              <a:t/>
            </a:r>
            <a:br>
              <a:rPr lang="en-US" sz="1600" dirty="0"/>
            </a:br>
            <a:r>
              <a:rPr lang="en-US" sz="1600" b="1" dirty="0"/>
              <a:t>Market Segment Analysis</a:t>
            </a:r>
            <a:r>
              <a:rPr lang="en-US" sz="1600" dirty="0"/>
              <a:t/>
            </a:r>
            <a:br>
              <a:rPr lang="en-US" sz="1600" dirty="0"/>
            </a:br>
            <a:r>
              <a:rPr lang="en-US" sz="1600" dirty="0"/>
              <a:t>The research report includes specific segments by Type and by Application. This study provides information about the sales and revenue during the historic and forecasted period of 2015 to 2026. Understanding the segments helps in identifying the importance of different factors that aid the market growth.</a:t>
            </a:r>
            <a:r>
              <a:rPr lang="en-US" sz="1600" dirty="0"/>
              <a:t/>
            </a:r>
            <a:br>
              <a:rPr lang="en-US" sz="1600" dirty="0"/>
            </a:br>
            <a:r>
              <a:rPr lang="en-US" sz="1600" b="1" dirty="0"/>
              <a:t>Segment by Type, the Lemon Squash market is segmented into</a:t>
            </a:r>
            <a:r>
              <a:rPr lang="en-US" sz="1600" dirty="0"/>
              <a:t/>
            </a:r>
            <a:br>
              <a:rPr lang="en-US" sz="1600" dirty="0"/>
            </a:br>
            <a:r>
              <a:rPr lang="en-US" sz="1600" dirty="0"/>
              <a:t>Bottled</a:t>
            </a:r>
            <a:r>
              <a:rPr lang="en-US" sz="1600" dirty="0"/>
              <a:t/>
            </a:r>
            <a:br>
              <a:rPr lang="en-US" sz="1600" dirty="0"/>
            </a:br>
            <a:r>
              <a:rPr lang="en-US" sz="1600" dirty="0"/>
              <a:t>Canned</a:t>
            </a:r>
            <a:r>
              <a:rPr lang="en-US" sz="1600" dirty="0"/>
              <a:t/>
            </a:r>
            <a:br>
              <a:rPr lang="en-US" sz="1600" dirty="0"/>
            </a:br>
            <a:r>
              <a:rPr lang="en-US" sz="1600" dirty="0"/>
              <a:t>Boxed</a:t>
            </a:r>
            <a:endParaRPr lang="en-US" sz="1600" dirty="0" smtClean="0"/>
          </a:p>
          <a:p>
            <a:r>
              <a:rPr lang="en-US" sz="1600" b="1" dirty="0" smtClean="0"/>
              <a:t>Browse </a:t>
            </a:r>
            <a:r>
              <a:rPr lang="en-US" sz="1600" b="1" dirty="0"/>
              <a:t>full table of contents and data tables at</a:t>
            </a:r>
            <a:endParaRPr lang="en-IN" sz="1600" dirty="0"/>
          </a:p>
          <a:p>
            <a:r>
              <a:rPr lang="en-US" sz="1600" dirty="0">
                <a:hlinkClick r:id="rId5"/>
              </a:rPr>
              <a:t>https://</a:t>
            </a:r>
            <a:r>
              <a:rPr lang="en-US" sz="1600" dirty="0" smtClean="0">
                <a:hlinkClick r:id="rId5"/>
              </a:rPr>
              <a:t>www.marketresearchnest.com/reportdetail/Lemon-Squash-915118</a:t>
            </a:r>
            <a:endParaRPr lang="en-US" sz="1600" dirty="0" smtClean="0"/>
          </a:p>
          <a:p>
            <a:endParaRPr lang="en-US" sz="1600" dirty="0" smtClean="0"/>
          </a:p>
        </p:txBody>
      </p:sp>
    </p:spTree>
    <p:extLst>
      <p:ext uri="{BB962C8B-B14F-4D97-AF65-F5344CB8AC3E}">
        <p14:creationId xmlns:p14="http://schemas.microsoft.com/office/powerpoint/2010/main" val="3595266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enovo\Desktop\logo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12" y="44624"/>
            <a:ext cx="3096344" cy="9361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lenovo\Desktop\GRNlogo (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44624"/>
            <a:ext cx="3108325" cy="102754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2597" y="6038165"/>
            <a:ext cx="8496944" cy="646331"/>
          </a:xfrm>
          <a:prstGeom prst="rect">
            <a:avLst/>
          </a:prstGeom>
          <a:noFill/>
        </p:spPr>
        <p:txBody>
          <a:bodyPr wrap="square" rtlCol="0">
            <a:spAutoFit/>
          </a:bodyPr>
          <a:lstStyle/>
          <a:p>
            <a:pPr algn="ctr"/>
            <a:r>
              <a:rPr lang="en-IN" b="1" dirty="0" smtClean="0"/>
              <a:t>For More Details Contact at </a:t>
            </a:r>
            <a:r>
              <a:rPr lang="en-IN" dirty="0" smtClean="0">
                <a:hlinkClick r:id="rId4"/>
              </a:rPr>
              <a:t>sales@marketresearchnest.com</a:t>
            </a:r>
            <a:r>
              <a:rPr lang="en-IN" dirty="0" smtClean="0"/>
              <a:t> </a:t>
            </a:r>
          </a:p>
          <a:p>
            <a:pPr algn="ctr"/>
            <a:r>
              <a:rPr lang="en-IN" dirty="0" smtClean="0"/>
              <a:t>+1-240-284-8070 / +44-20-3290-4151</a:t>
            </a:r>
            <a:endParaRPr lang="en-IN" dirty="0"/>
          </a:p>
        </p:txBody>
      </p:sp>
      <p:sp>
        <p:nvSpPr>
          <p:cNvPr id="7" name="TextBox 6"/>
          <p:cNvSpPr txBox="1"/>
          <p:nvPr/>
        </p:nvSpPr>
        <p:spPr>
          <a:xfrm>
            <a:off x="436141" y="1234632"/>
            <a:ext cx="8153400" cy="4278094"/>
          </a:xfrm>
          <a:prstGeom prst="rect">
            <a:avLst/>
          </a:prstGeom>
          <a:noFill/>
        </p:spPr>
        <p:txBody>
          <a:bodyPr wrap="square" rtlCol="0">
            <a:spAutoFit/>
          </a:bodyPr>
          <a:lstStyle/>
          <a:p>
            <a:r>
              <a:rPr lang="en-US" sz="1600" b="1" dirty="0"/>
              <a:t>Segment by Application</a:t>
            </a:r>
            <a:r>
              <a:rPr lang="en-US" sz="1600" dirty="0"/>
              <a:t/>
            </a:r>
            <a:br>
              <a:rPr lang="en-US" sz="1600" dirty="0"/>
            </a:br>
            <a:r>
              <a:rPr lang="en-US" sz="1600" dirty="0"/>
              <a:t>Supermarket</a:t>
            </a:r>
            <a:r>
              <a:rPr lang="en-US" sz="1600" dirty="0"/>
              <a:t/>
            </a:r>
            <a:br>
              <a:rPr lang="en-US" sz="1600" dirty="0"/>
            </a:br>
            <a:r>
              <a:rPr lang="en-US" sz="1600" dirty="0"/>
              <a:t>Hypermarket</a:t>
            </a:r>
            <a:r>
              <a:rPr lang="en-US" sz="1600" dirty="0"/>
              <a:t/>
            </a:r>
            <a:br>
              <a:rPr lang="en-US" sz="1600" dirty="0"/>
            </a:br>
            <a:r>
              <a:rPr lang="en-US" sz="1600" dirty="0"/>
              <a:t>Convenience Store</a:t>
            </a:r>
            <a:r>
              <a:rPr lang="en-US" sz="1600" dirty="0"/>
              <a:t/>
            </a:r>
            <a:br>
              <a:rPr lang="en-US" sz="1600" dirty="0"/>
            </a:br>
            <a:r>
              <a:rPr lang="en-US" sz="1600" dirty="0"/>
              <a:t>Online Shopping Mall</a:t>
            </a:r>
            <a:r>
              <a:rPr lang="en-US" sz="1600" dirty="0"/>
              <a:t/>
            </a:r>
            <a:br>
              <a:rPr lang="en-US" sz="1600" dirty="0"/>
            </a:br>
            <a:r>
              <a:rPr lang="en-US" sz="1600" dirty="0"/>
              <a:t>Specific Retailers</a:t>
            </a:r>
            <a:r>
              <a:rPr lang="en-US" sz="1600" dirty="0"/>
              <a:t/>
            </a:r>
            <a:br>
              <a:rPr lang="en-US" sz="1600" dirty="0"/>
            </a:br>
            <a:r>
              <a:rPr lang="en-US" sz="1600" dirty="0"/>
              <a:t>Other</a:t>
            </a:r>
            <a:r>
              <a:rPr lang="en-US" sz="1600" dirty="0"/>
              <a:t/>
            </a:r>
            <a:br>
              <a:rPr lang="en-US" sz="1600" dirty="0"/>
            </a:br>
            <a:r>
              <a:rPr lang="en-US" sz="1600" dirty="0"/>
              <a:t/>
            </a:r>
            <a:br>
              <a:rPr lang="en-US" sz="1600" dirty="0"/>
            </a:br>
            <a:r>
              <a:rPr lang="en-US" sz="1600" b="1" dirty="0"/>
              <a:t>Global Lemon Squash Market: Regional Analysis</a:t>
            </a:r>
            <a:r>
              <a:rPr lang="en-US" sz="1600" dirty="0"/>
              <a:t/>
            </a:r>
            <a:br>
              <a:rPr lang="en-US" sz="1600" dirty="0"/>
            </a:br>
            <a:r>
              <a:rPr lang="en-US" sz="1600" dirty="0"/>
              <a:t>The Lemon Squash market is </a:t>
            </a:r>
            <a:r>
              <a:rPr lang="en-US" sz="1600" dirty="0" err="1"/>
              <a:t>analysed</a:t>
            </a:r>
            <a:r>
              <a:rPr lang="en-US" sz="1600" dirty="0"/>
              <a:t> and market size information is provided by regions (countries). The report includes country-wise and region-wise market size for the period 2015-2026. It also includes market size and forecast by Type and by Application segment in terms of sales and revenue for the period 2015-2026</a:t>
            </a:r>
            <a:r>
              <a:rPr lang="en-US" sz="1600" dirty="0" smtClean="0"/>
              <a:t>.</a:t>
            </a:r>
          </a:p>
          <a:p>
            <a:endParaRPr lang="en-US" sz="1600" dirty="0" smtClean="0"/>
          </a:p>
          <a:p>
            <a:r>
              <a:rPr lang="en-US" sz="1600" b="1" dirty="0" smtClean="0"/>
              <a:t>Order </a:t>
            </a:r>
            <a:r>
              <a:rPr lang="en-US" sz="1600" b="1" dirty="0"/>
              <a:t>a Purchase Report Copy at</a:t>
            </a:r>
            <a:endParaRPr lang="en-IN" sz="1600" dirty="0"/>
          </a:p>
          <a:p>
            <a:r>
              <a:rPr lang="en-US" sz="1600" u="sng" dirty="0">
                <a:hlinkClick r:id="rId5"/>
              </a:rPr>
              <a:t>https://</a:t>
            </a:r>
            <a:r>
              <a:rPr lang="en-US" sz="1600" u="sng" dirty="0" smtClean="0">
                <a:hlinkClick r:id="rId5"/>
              </a:rPr>
              <a:t>www.marketresearchnest.com/buynow/single/USD/915118</a:t>
            </a:r>
            <a:endParaRPr lang="en-US" sz="1600" u="sng" dirty="0" smtClean="0"/>
          </a:p>
          <a:p>
            <a:endParaRPr lang="en-US" sz="1600" u="sng" dirty="0" smtClean="0"/>
          </a:p>
        </p:txBody>
      </p:sp>
    </p:spTree>
    <p:extLst>
      <p:ext uri="{BB962C8B-B14F-4D97-AF65-F5344CB8AC3E}">
        <p14:creationId xmlns:p14="http://schemas.microsoft.com/office/powerpoint/2010/main" val="31696501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enovo\Desktop\logo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096344" cy="9361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lenovo\Desktop\GRNlogo (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44624"/>
            <a:ext cx="3108325" cy="102754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3400" y="5943600"/>
            <a:ext cx="8496944" cy="646331"/>
          </a:xfrm>
          <a:prstGeom prst="rect">
            <a:avLst/>
          </a:prstGeom>
          <a:noFill/>
        </p:spPr>
        <p:txBody>
          <a:bodyPr wrap="square" rtlCol="0">
            <a:spAutoFit/>
          </a:bodyPr>
          <a:lstStyle/>
          <a:p>
            <a:pPr algn="ctr"/>
            <a:r>
              <a:rPr lang="en-IN" b="1" dirty="0" smtClean="0"/>
              <a:t>For More Details Contact at </a:t>
            </a:r>
            <a:r>
              <a:rPr lang="en-IN" dirty="0" smtClean="0">
                <a:hlinkClick r:id="rId4"/>
              </a:rPr>
              <a:t>sales@marketresearchnest.com</a:t>
            </a:r>
            <a:r>
              <a:rPr lang="en-IN" dirty="0" smtClean="0"/>
              <a:t> </a:t>
            </a:r>
          </a:p>
          <a:p>
            <a:pPr algn="ctr"/>
            <a:r>
              <a:rPr lang="en-IN" dirty="0" smtClean="0"/>
              <a:t>+1-240-284-8070 / +44-20-3290-4151</a:t>
            </a:r>
            <a:endParaRPr lang="en-IN" dirty="0"/>
          </a:p>
        </p:txBody>
      </p:sp>
      <p:sp>
        <p:nvSpPr>
          <p:cNvPr id="7" name="TextBox 6"/>
          <p:cNvSpPr txBox="1"/>
          <p:nvPr/>
        </p:nvSpPr>
        <p:spPr>
          <a:xfrm>
            <a:off x="228600" y="1072167"/>
            <a:ext cx="8534400" cy="2800767"/>
          </a:xfrm>
          <a:prstGeom prst="rect">
            <a:avLst/>
          </a:prstGeom>
          <a:noFill/>
        </p:spPr>
        <p:txBody>
          <a:bodyPr wrap="square" rtlCol="0">
            <a:spAutoFit/>
          </a:bodyPr>
          <a:lstStyle/>
          <a:p>
            <a:r>
              <a:rPr lang="en-US" sz="1600" b="1" dirty="0"/>
              <a:t>Global Lemon Squash Market: Competitive Analysis</a:t>
            </a:r>
            <a:r>
              <a:rPr lang="en-US" sz="1600" dirty="0"/>
              <a:t/>
            </a:r>
            <a:br>
              <a:rPr lang="en-US" sz="1600" dirty="0"/>
            </a:br>
            <a:r>
              <a:rPr lang="en-US" sz="1600" dirty="0"/>
              <a:t>This section of the report identifies various key manufacturers of the market. It helps the reader understand the strategies and collaborations that players are focusing on combat competition in the market. The comprehensive report provides a significant microscopic look at the market. The reader can identify the footprints of the manufacturers by knowing about the global revenue of manufacturers, the global price of manufacturers, and sales by manufacturers during the forecast period of 2015 to 2019</a:t>
            </a:r>
            <a:r>
              <a:rPr lang="en-US" sz="1600" dirty="0" smtClean="0"/>
              <a:t>.</a:t>
            </a:r>
          </a:p>
          <a:p>
            <a:endParaRPr lang="en-US" sz="1600" dirty="0" smtClean="0"/>
          </a:p>
          <a:p>
            <a:r>
              <a:rPr lang="en-US" sz="1600" b="1" dirty="0" smtClean="0"/>
              <a:t>Request </a:t>
            </a:r>
            <a:r>
              <a:rPr lang="en-US" sz="1600" b="1" dirty="0" smtClean="0"/>
              <a:t>a sample copy at</a:t>
            </a:r>
            <a:endParaRPr lang="en-IN" sz="1600" dirty="0" smtClean="0"/>
          </a:p>
          <a:p>
            <a:r>
              <a:rPr lang="en-US" sz="1600" u="sng" dirty="0">
                <a:hlinkClick r:id="rId5"/>
              </a:rPr>
              <a:t>https://</a:t>
            </a:r>
            <a:r>
              <a:rPr lang="en-US" sz="1600" u="sng" dirty="0" smtClean="0">
                <a:hlinkClick r:id="rId5"/>
              </a:rPr>
              <a:t>www.marketresearchnest.com/sample-request/Lemon-Squash-915118</a:t>
            </a:r>
            <a:endParaRPr lang="en-US" sz="1600" u="sng" dirty="0" smtClean="0"/>
          </a:p>
          <a:p>
            <a:endParaRPr lang="en-US" sz="1600" u="sng" dirty="0" smtClean="0"/>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4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r>
            <a:b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290352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a:hlinkClick r:id="rId2"/>
          </p:cNvPr>
          <p:cNvSpPr/>
          <p:nvPr/>
        </p:nvSpPr>
        <p:spPr>
          <a:xfrm>
            <a:off x="6629400" y="1981200"/>
            <a:ext cx="2232248"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Inquire for Discount</a:t>
            </a:r>
            <a:endParaRPr lang="en-IN" dirty="0"/>
          </a:p>
        </p:txBody>
      </p:sp>
      <p:sp>
        <p:nvSpPr>
          <p:cNvPr id="2" name="Rounded Rectangle 1">
            <a:hlinkClick r:id="rId3"/>
          </p:cNvPr>
          <p:cNvSpPr/>
          <p:nvPr/>
        </p:nvSpPr>
        <p:spPr>
          <a:xfrm>
            <a:off x="467544" y="1988840"/>
            <a:ext cx="2232248" cy="57606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Request Sample</a:t>
            </a:r>
            <a:endParaRPr lang="en-IN" dirty="0"/>
          </a:p>
        </p:txBody>
      </p:sp>
      <p:sp>
        <p:nvSpPr>
          <p:cNvPr id="3" name="Rounded Rectangle 2">
            <a:hlinkClick r:id="rId4"/>
          </p:cNvPr>
          <p:cNvSpPr/>
          <p:nvPr/>
        </p:nvSpPr>
        <p:spPr>
          <a:xfrm>
            <a:off x="3657600" y="1981200"/>
            <a:ext cx="2232248" cy="57606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Buy Now</a:t>
            </a:r>
            <a:endParaRPr lang="en-IN" dirty="0"/>
          </a:p>
        </p:txBody>
      </p:sp>
      <p:pic>
        <p:nvPicPr>
          <p:cNvPr id="1026" name="Picture 2" descr="C:\Users\lenovo\Desktop\logo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12" y="44624"/>
            <a:ext cx="3096344" cy="93610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lenovo\Desktop\GRNlogo (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6136" y="44624"/>
            <a:ext cx="3108325" cy="102754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8600" y="5791201"/>
            <a:ext cx="8635328" cy="646331"/>
          </a:xfrm>
          <a:prstGeom prst="rect">
            <a:avLst/>
          </a:prstGeom>
          <a:noFill/>
        </p:spPr>
        <p:txBody>
          <a:bodyPr wrap="square" rtlCol="0">
            <a:spAutoFit/>
          </a:bodyPr>
          <a:lstStyle/>
          <a:p>
            <a:pPr algn="ctr"/>
            <a:r>
              <a:rPr lang="en-IN" b="1" dirty="0" smtClean="0"/>
              <a:t>For More Details Contact at </a:t>
            </a:r>
            <a:r>
              <a:rPr lang="en-IN" dirty="0" smtClean="0">
                <a:hlinkClick r:id="rId7"/>
              </a:rPr>
              <a:t>sales@marketresearchnest.com</a:t>
            </a:r>
            <a:r>
              <a:rPr lang="en-IN" dirty="0" smtClean="0"/>
              <a:t> </a:t>
            </a:r>
          </a:p>
          <a:p>
            <a:pPr algn="ctr"/>
            <a:r>
              <a:rPr lang="en-IN" dirty="0" smtClean="0"/>
              <a:t>+1-240-284-8070 / +44-20-3290-4151</a:t>
            </a:r>
            <a:endParaRPr lang="en-IN" dirty="0"/>
          </a:p>
        </p:txBody>
      </p:sp>
      <p:sp>
        <p:nvSpPr>
          <p:cNvPr id="6" name="TextBox 5"/>
          <p:cNvSpPr txBox="1"/>
          <p:nvPr/>
        </p:nvSpPr>
        <p:spPr>
          <a:xfrm>
            <a:off x="914400" y="3733800"/>
            <a:ext cx="6349280" cy="1846659"/>
          </a:xfrm>
          <a:prstGeom prst="rect">
            <a:avLst/>
          </a:prstGeom>
          <a:noFill/>
        </p:spPr>
        <p:txBody>
          <a:bodyPr wrap="square" rtlCol="0">
            <a:spAutoFit/>
          </a:bodyPr>
          <a:lstStyle/>
          <a:p>
            <a:r>
              <a:rPr lang="en-US" b="1" dirty="0"/>
              <a:t>Contact Us</a:t>
            </a:r>
            <a:endParaRPr lang="en-IN" dirty="0"/>
          </a:p>
          <a:p>
            <a:r>
              <a:rPr lang="en-US" sz="2400" b="1" dirty="0"/>
              <a:t>Mr. Jeet Jain</a:t>
            </a:r>
            <a:endParaRPr lang="en-IN" sz="2400" b="1" dirty="0"/>
          </a:p>
          <a:p>
            <a:r>
              <a:rPr lang="en-US" dirty="0"/>
              <a:t>Sales Manager</a:t>
            </a:r>
            <a:endParaRPr lang="en-IN" dirty="0"/>
          </a:p>
          <a:p>
            <a:r>
              <a:rPr lang="en-US" u="sng" dirty="0">
                <a:hlinkClick r:id="rId7"/>
              </a:rPr>
              <a:t>sales@marketresearchnest.com</a:t>
            </a:r>
            <a:endParaRPr lang="en-IN" dirty="0"/>
          </a:p>
          <a:p>
            <a:r>
              <a:rPr lang="en-US" dirty="0"/>
              <a:t>+</a:t>
            </a:r>
            <a:r>
              <a:rPr lang="en-US" dirty="0" smtClean="0"/>
              <a:t>1-240-284-8070 / +44-20-3290-4151</a:t>
            </a:r>
            <a:endParaRPr lang="en-IN" dirty="0"/>
          </a:p>
          <a:p>
            <a:r>
              <a:rPr lang="en-US" dirty="0"/>
              <a:t>Connect with us:  </a:t>
            </a:r>
            <a:r>
              <a:rPr lang="en-US" u="sng" dirty="0">
                <a:hlinkClick r:id="rId8"/>
              </a:rPr>
              <a:t>Google+</a:t>
            </a:r>
            <a:r>
              <a:rPr lang="en-US" dirty="0"/>
              <a:t> | </a:t>
            </a:r>
            <a:r>
              <a:rPr lang="en-US" u="sng" dirty="0">
                <a:hlinkClick r:id="rId9"/>
              </a:rPr>
              <a:t>LinkedIn</a:t>
            </a:r>
            <a:r>
              <a:rPr lang="en-US" dirty="0"/>
              <a:t> | </a:t>
            </a:r>
            <a:r>
              <a:rPr lang="en-US" u="sng" dirty="0">
                <a:hlinkClick r:id="rId10"/>
              </a:rPr>
              <a:t>Twitter</a:t>
            </a:r>
            <a:r>
              <a:rPr lang="en-US" dirty="0"/>
              <a:t> | </a:t>
            </a:r>
            <a:r>
              <a:rPr lang="en-US" u="sng" dirty="0">
                <a:hlinkClick r:id="rId11"/>
              </a:rPr>
              <a:t>Facebook</a:t>
            </a:r>
            <a:endParaRPr lang="en-IN" dirty="0"/>
          </a:p>
        </p:txBody>
      </p:sp>
    </p:spTree>
    <p:extLst>
      <p:ext uri="{BB962C8B-B14F-4D97-AF65-F5344CB8AC3E}">
        <p14:creationId xmlns:p14="http://schemas.microsoft.com/office/powerpoint/2010/main" val="14902479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6076</TotalTime>
  <Words>144</Words>
  <Application>Microsoft Office PowerPoint</Application>
  <PresentationFormat>On-screen Show (4:3)</PresentationFormat>
  <Paragraphs>36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Lemon Squash Market Status and Trend Report 2020-2026</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Asia-Pacific Zirconium Silicate Market Report 2017</dc:title>
  <dc:creator>lenovo</dc:creator>
  <cp:lastModifiedBy>Amol</cp:lastModifiedBy>
  <cp:revision>713</cp:revision>
  <dcterms:created xsi:type="dcterms:W3CDTF">2017-08-14T06:50:48Z</dcterms:created>
  <dcterms:modified xsi:type="dcterms:W3CDTF">2020-04-23T09:59:15Z</dcterms:modified>
</cp:coreProperties>
</file>